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2"/>
  </p:notesMasterIdLst>
  <p:sldIdLst>
    <p:sldId id="257" r:id="rId2"/>
    <p:sldId id="284" r:id="rId3"/>
    <p:sldId id="277" r:id="rId4"/>
    <p:sldId id="259" r:id="rId5"/>
    <p:sldId id="260" r:id="rId6"/>
    <p:sldId id="258" r:id="rId7"/>
    <p:sldId id="261" r:id="rId8"/>
    <p:sldId id="262" r:id="rId9"/>
    <p:sldId id="263" r:id="rId10"/>
    <p:sldId id="270" r:id="rId11"/>
    <p:sldId id="285" r:id="rId12"/>
    <p:sldId id="286" r:id="rId13"/>
    <p:sldId id="273" r:id="rId14"/>
    <p:sldId id="264" r:id="rId15"/>
    <p:sldId id="274" r:id="rId16"/>
    <p:sldId id="265" r:id="rId17"/>
    <p:sldId id="275" r:id="rId18"/>
    <p:sldId id="266" r:id="rId19"/>
    <p:sldId id="267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01982"/>
    <a:srgbClr val="CE1F97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3397" autoAdjust="0"/>
    <p:restoredTop sz="94660"/>
  </p:normalViewPr>
  <p:slideViewPr>
    <p:cSldViewPr snapToObjects="1">
      <p:cViewPr>
        <p:scale>
          <a:sx n="100" d="100"/>
          <a:sy n="100" d="100"/>
        </p:scale>
        <p:origin x="-57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D0DFE-66F1-7343-A58F-ECDC987660FB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6D770-1B6E-B847-BABA-9E96E8359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B929-31D7-C84C-99D2-793F65342B12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D603-1CB8-0F45-A82F-E1724D0E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gi/content/full/309/5742/1801a/F1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ciencemag.org/cgi/content/full/309/5742/1801a/F1" TargetMode="Externa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8923" y="3942184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Ivette</a:t>
            </a:r>
            <a:r>
              <a:rPr lang="en-US" dirty="0" smtClean="0">
                <a:solidFill>
                  <a:schemeClr val="tx1"/>
                </a:solidFill>
              </a:rPr>
              <a:t> Fuentes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rgbClr val="B01982"/>
                </a:solidFill>
              </a:rPr>
              <a:t>University of Nottingham</a:t>
            </a:r>
            <a:endParaRPr lang="en-US" sz="2400" dirty="0">
              <a:solidFill>
                <a:srgbClr val="B01982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17263" y="375869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93485" y="1031355"/>
            <a:ext cx="7886728" cy="2727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RELATIVISTIC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QUANTUM INFORMATION PROCESSING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WITH MOVING CAVITIES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3248"/>
            <a:ext cx="3793055" cy="70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913"/>
            <a:ext cx="6692900" cy="40426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657600" y="1415709"/>
            <a:ext cx="4813300" cy="3894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36762"/>
            <a:ext cx="9144000" cy="105610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non-uniform motion</a:t>
            </a:r>
            <a:endParaRPr lang="en-GB" sz="3600" dirty="0"/>
          </a:p>
        </p:txBody>
      </p:sp>
      <p:sp>
        <p:nvSpPr>
          <p:cNvPr id="109" name="Rechteck 108"/>
          <p:cNvSpPr/>
          <p:nvPr/>
        </p:nvSpPr>
        <p:spPr>
          <a:xfrm>
            <a:off x="107950" y="857986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323431" y="564815"/>
            <a:ext cx="9144000" cy="1056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err="1" smtClean="0"/>
              <a:t>Bruschi</a:t>
            </a:r>
            <a:r>
              <a:rPr lang="en-US" dirty="0" smtClean="0"/>
              <a:t>, Fuentes &amp; </a:t>
            </a:r>
            <a:r>
              <a:rPr lang="en-US" dirty="0" err="1" smtClean="0"/>
              <a:t>Louko</a:t>
            </a:r>
            <a:r>
              <a:rPr lang="en-US" dirty="0" smtClean="0"/>
              <a:t> PRD (R) 2011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4767" y="3615488"/>
            <a:ext cx="776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2450181"/>
            <a:ext cx="3112883" cy="654050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3266677" y="1811416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Bogoliubov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transformations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151" y="5310177"/>
            <a:ext cx="4324349" cy="13382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888540"/>
            <a:ext cx="704850" cy="2800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50" y="3257759"/>
            <a:ext cx="4152900" cy="3469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50" y="4061817"/>
            <a:ext cx="1069481" cy="3365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17941" y="4577834"/>
            <a:ext cx="446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acceleration                 length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930900" y="4379317"/>
            <a:ext cx="660400" cy="31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7048500" y="4404717"/>
            <a:ext cx="25400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2050" y="5799217"/>
            <a:ext cx="446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computable transformations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65101"/>
            <a:ext cx="9144000" cy="105610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covariance matrix formalism</a:t>
            </a:r>
            <a:endParaRPr lang="en-GB" sz="3600" dirty="0"/>
          </a:p>
        </p:txBody>
      </p:sp>
      <p:sp>
        <p:nvSpPr>
          <p:cNvPr id="109" name="Rechteck 108"/>
          <p:cNvSpPr/>
          <p:nvPr/>
        </p:nvSpPr>
        <p:spPr>
          <a:xfrm>
            <a:off x="381000" y="75438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324767" y="3615488"/>
            <a:ext cx="776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974850"/>
            <a:ext cx="4419600" cy="698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49" y="3071316"/>
            <a:ext cx="5530851" cy="408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900" y="5511800"/>
            <a:ext cx="1765300" cy="416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199" y="2201728"/>
            <a:ext cx="1917701" cy="3763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4343546"/>
            <a:ext cx="1854200" cy="596754"/>
          </a:xfrm>
          <a:prstGeom prst="rect">
            <a:avLst/>
          </a:prstGeom>
        </p:spPr>
      </p:pic>
      <p:sp>
        <p:nvSpPr>
          <p:cNvPr id="30" name="Titel 1"/>
          <p:cNvSpPr txBox="1">
            <a:spLocks/>
          </p:cNvSpPr>
          <p:nvPr/>
        </p:nvSpPr>
        <p:spPr>
          <a:xfrm>
            <a:off x="228600" y="1651667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ovariance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matrix: information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about the state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2743200" y="2628900"/>
            <a:ext cx="140970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el 1"/>
          <p:cNvSpPr txBox="1">
            <a:spLocks/>
          </p:cNvSpPr>
          <p:nvPr/>
        </p:nvSpPr>
        <p:spPr>
          <a:xfrm>
            <a:off x="-711200" y="3899567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symplectic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matrix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evolution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124200" y="4864100"/>
            <a:ext cx="9398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749300" y="6122067"/>
            <a:ext cx="7480300" cy="507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7D366C"/>
                </a:solidFill>
                <a:latin typeface="+mj-lt"/>
                <a:ea typeface="+mj-ea"/>
                <a:cs typeface="+mj-cs"/>
              </a:rPr>
              <a:t>computable measures of bipartite and multipartite entanglement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D36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300" y="1532020"/>
            <a:ext cx="5765801" cy="4591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3314700"/>
            <a:ext cx="3314700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00" y="4865442"/>
            <a:ext cx="3898900" cy="862257"/>
          </a:xfrm>
          <a:prstGeom prst="rect">
            <a:avLst/>
          </a:prstGeom>
        </p:spPr>
      </p:pic>
      <p:sp>
        <p:nvSpPr>
          <p:cNvPr id="6" name="Rechteck 108"/>
          <p:cNvSpPr/>
          <p:nvPr/>
        </p:nvSpPr>
        <p:spPr>
          <a:xfrm>
            <a:off x="419100" y="90678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730499" y="825499"/>
            <a:ext cx="9029031" cy="706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err="1" smtClean="0"/>
              <a:t>Friis</a:t>
            </a:r>
            <a:r>
              <a:rPr lang="en-US" dirty="0" smtClean="0"/>
              <a:t> and Fuentes JMO (invited) 2012</a:t>
            </a:r>
            <a:endParaRPr lang="en-GB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492500" y="2654967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general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symplectic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matrix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general trajectories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4813300" y="1079118"/>
            <a:ext cx="4813300" cy="5245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600" y="751355"/>
            <a:ext cx="5765801" cy="4591565"/>
          </a:xfrm>
          <a:prstGeom prst="rect">
            <a:avLst/>
          </a:prstGeom>
        </p:spPr>
      </p:pic>
      <p:sp>
        <p:nvSpPr>
          <p:cNvPr id="6" name="Rechteck 108"/>
          <p:cNvSpPr/>
          <p:nvPr/>
        </p:nvSpPr>
        <p:spPr>
          <a:xfrm>
            <a:off x="419100" y="90678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5914796"/>
            <a:ext cx="7480300" cy="746353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-599574" y="5588667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ntanglement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egativity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438400" y="952499"/>
            <a:ext cx="9029031" cy="706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dirty="0" err="1" smtClean="0"/>
              <a:t>Friis</a:t>
            </a:r>
            <a:r>
              <a:rPr lang="en-US" sz="1600" dirty="0" smtClean="0"/>
              <a:t>, </a:t>
            </a:r>
            <a:r>
              <a:rPr lang="en-US" sz="1600" dirty="0" err="1" smtClean="0"/>
              <a:t>Bruschi</a:t>
            </a:r>
            <a:r>
              <a:rPr lang="en-US" sz="1600" dirty="0" smtClean="0"/>
              <a:t>, </a:t>
            </a:r>
            <a:r>
              <a:rPr lang="en-US" sz="1600" dirty="0" err="1" smtClean="0"/>
              <a:t>Louko</a:t>
            </a:r>
            <a:r>
              <a:rPr lang="en-US" sz="1600" dirty="0" smtClean="0"/>
              <a:t> &amp; Fuentes PRD 2012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dirty="0" smtClean="0"/>
              <a:t>                     </a:t>
            </a:r>
            <a:r>
              <a:rPr lang="en-US" sz="1600" dirty="0" err="1" smtClean="0"/>
              <a:t>Friis</a:t>
            </a:r>
            <a:r>
              <a:rPr lang="en-US" sz="1600" dirty="0" smtClean="0"/>
              <a:t> and Fuentes  JMO 2012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dirty="0" smtClean="0"/>
              <a:t>    </a:t>
            </a:r>
            <a:r>
              <a:rPr lang="en-US" sz="1600" dirty="0" err="1" smtClean="0"/>
              <a:t>Bruschi</a:t>
            </a:r>
            <a:r>
              <a:rPr lang="en-US" sz="1600" dirty="0" smtClean="0"/>
              <a:t>, </a:t>
            </a:r>
            <a:r>
              <a:rPr lang="en-US" sz="1600" dirty="0" err="1" smtClean="0"/>
              <a:t>Louko</a:t>
            </a:r>
            <a:r>
              <a:rPr lang="en-US" sz="1600" dirty="0" smtClean="0"/>
              <a:t>, </a:t>
            </a:r>
            <a:r>
              <a:rPr lang="en-US" sz="1600" dirty="0" err="1" smtClean="0"/>
              <a:t>Faccio</a:t>
            </a:r>
            <a:r>
              <a:rPr lang="en-US" sz="1600" dirty="0" smtClean="0"/>
              <a:t> &amp; Fuentes 2012</a:t>
            </a:r>
            <a:endParaRPr lang="en-GB" sz="16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entanglement generated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99546" y="4973588"/>
            <a:ext cx="7761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D366C"/>
                </a:solidFill>
              </a:rPr>
              <a:t>initial separable squeezed state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629484" y="2666999"/>
            <a:ext cx="9029031" cy="706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+mj-lt"/>
                <a:ea typeface="+mj-ea"/>
                <a:cs typeface="+mj-cs"/>
              </a:rPr>
              <a:t>g</a:t>
            </a:r>
            <a:r>
              <a:rPr kumimoji="0" lang="en-GB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eneral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trajectories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continuous motion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including circular acceleration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813300" y="1079119"/>
            <a:ext cx="4813300" cy="4356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3962400" y="1770673"/>
            <a:ext cx="4813300" cy="3894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9083"/>
            <a:ext cx="6692900" cy="40426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79942" y="1577253"/>
            <a:ext cx="4813300" cy="3894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63716" y="2462217"/>
            <a:ext cx="4280234" cy="2419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52401"/>
            <a:ext cx="9144000" cy="105610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motion and gravity create entanglement</a:t>
            </a:r>
            <a:endParaRPr lang="en-GB" sz="3600" dirty="0"/>
          </a:p>
        </p:txBody>
      </p:sp>
      <p:sp>
        <p:nvSpPr>
          <p:cNvPr id="109" name="Rechteck 108"/>
          <p:cNvSpPr/>
          <p:nvPr/>
        </p:nvSpPr>
        <p:spPr>
          <a:xfrm>
            <a:off x="381000" y="75438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69256" y="2886910"/>
            <a:ext cx="407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400" dirty="0"/>
              <a:t>n</a:t>
            </a:r>
            <a:r>
              <a:rPr lang="en-US" sz="2400" dirty="0" smtClean="0"/>
              <a:t>on-uniform motion creates entanglement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256" y="4106521"/>
            <a:ext cx="407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400" dirty="0" smtClean="0"/>
              <a:t>gravity creates entanglement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279942" y="2533269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-1752600" y="5561262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ingle cavity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133600" y="564815"/>
            <a:ext cx="9144000" cy="1056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Friis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en-GB" dirty="0" err="1" smtClean="0">
                <a:latin typeface="+mj-lt"/>
                <a:ea typeface="+mj-ea"/>
                <a:cs typeface="+mj-cs"/>
              </a:rPr>
              <a:t>Bruschi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GB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Louko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Fuentes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PRD (R) 2012</a:t>
            </a: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4767" y="3615488"/>
            <a:ext cx="776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52401"/>
            <a:ext cx="9144000" cy="105610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entanglement resonances</a:t>
            </a:r>
            <a:endParaRPr lang="en-GB" sz="3600" dirty="0"/>
          </a:p>
        </p:txBody>
      </p:sp>
      <p:sp>
        <p:nvSpPr>
          <p:cNvPr id="109" name="Rechteck 108"/>
          <p:cNvSpPr/>
          <p:nvPr/>
        </p:nvSpPr>
        <p:spPr>
          <a:xfrm>
            <a:off x="381000" y="75438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-400050" y="496839"/>
            <a:ext cx="9144000" cy="1056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n-GB" sz="1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Bruschi</a:t>
            </a: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Lee</a:t>
            </a:r>
            <a:r>
              <a:rPr lang="en-GB" sz="1400" dirty="0" smtClean="0">
                <a:latin typeface="+mj-lt"/>
                <a:ea typeface="+mj-ea"/>
                <a:cs typeface="+mj-cs"/>
              </a:rPr>
              <a:t>, </a:t>
            </a:r>
            <a:r>
              <a:rPr kumimoji="0" lang="en-GB" sz="1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Dragan</a:t>
            </a: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Fuentes, </a:t>
            </a:r>
            <a:r>
              <a:rPr kumimoji="0" lang="en-GB" sz="1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Louko</a:t>
            </a: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1400" dirty="0" smtClean="0"/>
              <a:t>arXiv:1201.0663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1400" dirty="0" err="1"/>
              <a:t>Bruschi</a:t>
            </a:r>
            <a:r>
              <a:rPr lang="en-US" sz="1400" dirty="0"/>
              <a:t>, </a:t>
            </a:r>
            <a:r>
              <a:rPr lang="en-US" sz="1400" dirty="0" err="1"/>
              <a:t>Louko</a:t>
            </a:r>
            <a:r>
              <a:rPr lang="en-US" sz="1400" dirty="0"/>
              <a:t>, </a:t>
            </a:r>
            <a:r>
              <a:rPr lang="en-US" sz="1400" dirty="0" err="1"/>
              <a:t>Faccio</a:t>
            </a:r>
            <a:r>
              <a:rPr lang="en-US" sz="1400" dirty="0"/>
              <a:t> &amp; Fuentes 2012</a:t>
            </a:r>
            <a:endParaRPr kumimoji="0" lang="en-GB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Screen shot 2011-11-01 at 15.27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75121"/>
            <a:ext cx="3956593" cy="3780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96050" y="5556071"/>
            <a:ext cx="588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Entanglement vs.</a:t>
            </a:r>
          </a:p>
          <a:p>
            <a:r>
              <a:rPr lang="en-US" sz="1600" dirty="0" smtClean="0"/>
              <a:t>number of oscillations and </a:t>
            </a:r>
          </a:p>
          <a:p>
            <a:r>
              <a:rPr lang="en-US" sz="1600" dirty="0" smtClean="0"/>
              <a:t>period of oscillation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955098" y="3455381"/>
            <a:ext cx="588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amount of entanglement</a:t>
            </a:r>
          </a:p>
        </p:txBody>
      </p:sp>
      <p:pic>
        <p:nvPicPr>
          <p:cNvPr id="15" name="Picture 14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87" y="3788694"/>
            <a:ext cx="2412811" cy="790753"/>
          </a:xfrm>
          <a:prstGeom prst="rect">
            <a:avLst/>
          </a:prstGeom>
        </p:spPr>
      </p:pic>
      <p:pic>
        <p:nvPicPr>
          <p:cNvPr id="16" name="Picture 15" descr="Picture 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012" y="1791619"/>
            <a:ext cx="1942161" cy="10215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2673" y="1552945"/>
            <a:ext cx="588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entanglement resonance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3673" y="2804074"/>
            <a:ext cx="196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segment time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970723" y="2645324"/>
            <a:ext cx="2667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66298" y="4630310"/>
            <a:ext cx="176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trajectory details</a:t>
            </a:r>
          </a:p>
          <a:p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032750" y="4484776"/>
            <a:ext cx="342900" cy="33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 txBox="1">
            <a:spLocks/>
          </p:cNvSpPr>
          <p:nvPr/>
        </p:nvSpPr>
        <p:spPr>
          <a:xfrm>
            <a:off x="-1524000" y="5556071"/>
            <a:ext cx="9029031" cy="706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+mj-lt"/>
                <a:ea typeface="+mj-ea"/>
                <a:cs typeface="+mj-cs"/>
              </a:rPr>
              <a:t>Also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entanglement resonance without particle creation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+mj-lt"/>
                <a:ea typeface="+mj-ea"/>
                <a:cs typeface="+mj-cs"/>
              </a:rPr>
              <a:t>o</a:t>
            </a:r>
            <a:r>
              <a:rPr lang="en-GB" baseline="0" dirty="0" smtClean="0">
                <a:latin typeface="+mj-lt"/>
                <a:ea typeface="+mj-ea"/>
                <a:cs typeface="+mj-cs"/>
              </a:rPr>
              <a:t>bservable</a:t>
            </a:r>
            <a:r>
              <a:rPr lang="en-GB" dirty="0" smtClean="0">
                <a:latin typeface="+mj-lt"/>
                <a:ea typeface="+mj-ea"/>
                <a:cs typeface="+mj-cs"/>
              </a:rPr>
              <a:t> by mechanical means</a:t>
            </a: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368466" y="2076753"/>
            <a:ext cx="4280234" cy="14284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600" y="1511301"/>
            <a:ext cx="5765801" cy="4591565"/>
          </a:xfrm>
          <a:prstGeom prst="rect">
            <a:avLst/>
          </a:prstGeom>
        </p:spPr>
      </p:pic>
      <p:sp>
        <p:nvSpPr>
          <p:cNvPr id="6" name="Rechteck 108"/>
          <p:cNvSpPr/>
          <p:nvPr/>
        </p:nvSpPr>
        <p:spPr>
          <a:xfrm>
            <a:off x="419100" y="832719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438399" y="914399"/>
            <a:ext cx="9029031" cy="706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19050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quantum gates</a:t>
            </a:r>
            <a:endParaRPr lang="en-US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495800" y="2514598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relativistic motion of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quantum systems can be used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produce quantum gates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664803"/>
            <a:ext cx="776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wo-mode squeezer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eam splitter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4495800"/>
            <a:ext cx="776170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ulti-</a:t>
            </a:r>
            <a:r>
              <a:rPr lang="en-US" sz="2400" dirty="0" err="1" smtClean="0"/>
              <a:t>qubit</a:t>
            </a:r>
            <a:r>
              <a:rPr lang="en-US" sz="2400" dirty="0" smtClean="0"/>
              <a:t> gates:</a:t>
            </a:r>
          </a:p>
          <a:p>
            <a:r>
              <a:rPr lang="en-US" sz="2400" dirty="0" err="1" smtClean="0"/>
              <a:t>Dicke</a:t>
            </a:r>
            <a:r>
              <a:rPr lang="en-US" sz="2400" dirty="0" smtClean="0"/>
              <a:t> states</a:t>
            </a:r>
          </a:p>
          <a:p>
            <a:r>
              <a:rPr lang="en-US" sz="2400" dirty="0" smtClean="0"/>
              <a:t>Multi-mode squeezer</a:t>
            </a:r>
            <a:endParaRPr lang="en-US" sz="24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7253" y="855579"/>
            <a:ext cx="8304797" cy="655722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GB" sz="1600" dirty="0" err="1" smtClean="0"/>
              <a:t>Friis</a:t>
            </a:r>
            <a:r>
              <a:rPr lang="en-GB" sz="1600" dirty="0" smtClean="0"/>
              <a:t>, Huber, Fuentes, </a:t>
            </a:r>
            <a:r>
              <a:rPr lang="en-GB" sz="1600" dirty="0" err="1" smtClean="0"/>
              <a:t>Bruschi</a:t>
            </a:r>
            <a:r>
              <a:rPr lang="en-GB" sz="1600" dirty="0" smtClean="0"/>
              <a:t> PRD 2012</a:t>
            </a:r>
          </a:p>
          <a:p>
            <a:pPr algn="r">
              <a:spcBef>
                <a:spcPct val="0"/>
              </a:spcBef>
              <a:defRPr/>
            </a:pPr>
            <a:r>
              <a:rPr lang="en-GB" sz="1600" dirty="0" err="1"/>
              <a:t>Bruschi</a:t>
            </a:r>
            <a:r>
              <a:rPr lang="en-GB" sz="1600" dirty="0"/>
              <a:t>, Lee, </a:t>
            </a:r>
            <a:r>
              <a:rPr lang="en-GB" sz="1600" dirty="0" err="1"/>
              <a:t>Dragan</a:t>
            </a:r>
            <a:r>
              <a:rPr lang="en-GB" sz="1600" dirty="0"/>
              <a:t>, Fuentes, </a:t>
            </a:r>
            <a:r>
              <a:rPr lang="en-GB" sz="1600" dirty="0" err="1"/>
              <a:t>Louko</a:t>
            </a:r>
            <a:r>
              <a:rPr lang="en-GB" sz="1600" dirty="0"/>
              <a:t> arXiv:</a:t>
            </a:r>
            <a:r>
              <a:rPr lang="en-GB" sz="1600" dirty="0" smtClean="0"/>
              <a:t>1201.0663</a:t>
            </a:r>
          </a:p>
          <a:p>
            <a:pPr algn="r">
              <a:spcBef>
                <a:spcPct val="0"/>
              </a:spcBef>
              <a:defRPr/>
            </a:pPr>
            <a:r>
              <a:rPr lang="en-US" sz="1600" dirty="0" err="1"/>
              <a:t>Bruschi</a:t>
            </a:r>
            <a:r>
              <a:rPr lang="en-US" sz="1600" dirty="0"/>
              <a:t>, </a:t>
            </a:r>
            <a:r>
              <a:rPr lang="en-US" sz="1600" dirty="0" err="1"/>
              <a:t>Louko</a:t>
            </a:r>
            <a:r>
              <a:rPr lang="en-US" sz="1600" dirty="0"/>
              <a:t>, </a:t>
            </a:r>
            <a:r>
              <a:rPr lang="en-US" sz="1600" dirty="0" err="1"/>
              <a:t>Faccio</a:t>
            </a:r>
            <a:r>
              <a:rPr lang="en-US" sz="1600" dirty="0"/>
              <a:t> &amp; Fuentes 2012</a:t>
            </a:r>
            <a:endParaRPr lang="en-GB" sz="1600" dirty="0" smtClean="0"/>
          </a:p>
          <a:p>
            <a:pPr lvl="0" algn="r">
              <a:spcBef>
                <a:spcPct val="0"/>
              </a:spcBef>
              <a:defRPr/>
            </a:pPr>
            <a:endParaRPr lang="en-GB" sz="2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-4813300" y="1079119"/>
            <a:ext cx="4813300" cy="5023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>
          <a:xfrm>
            <a:off x="436697" y="223935"/>
            <a:ext cx="5219700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 txBox="1">
            <a:spLocks/>
          </p:cNvSpPr>
          <p:nvPr/>
        </p:nvSpPr>
        <p:spPr>
          <a:xfrm>
            <a:off x="438150" y="241300"/>
            <a:ext cx="82296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/>
              <a:t>multipartite case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354263" y="834591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25093" y="5837988"/>
            <a:ext cx="776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Entanglement: genuine multipartite entanglement created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75681" y="3345934"/>
            <a:ext cx="266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dates creating </a:t>
            </a:r>
            <a:r>
              <a:rPr lang="en-US" dirty="0" err="1" smtClean="0">
                <a:solidFill>
                  <a:srgbClr val="000000"/>
                </a:solidFill>
              </a:rPr>
              <a:t>Dicke</a:t>
            </a:r>
            <a:r>
              <a:rPr lang="en-US" dirty="0" smtClean="0">
                <a:solidFill>
                  <a:srgbClr val="000000"/>
                </a:solidFill>
              </a:rPr>
              <a:t> states</a:t>
            </a:r>
          </a:p>
        </p:txBody>
      </p:sp>
      <p:pic>
        <p:nvPicPr>
          <p:cNvPr id="14" name="Picture 13" descr="Screen shot 2012-09-20 at 09.17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295400"/>
            <a:ext cx="6451600" cy="4368800"/>
          </a:xfrm>
          <a:prstGeom prst="rect">
            <a:avLst/>
          </a:prstGeom>
        </p:spPr>
      </p:pic>
      <p:pic>
        <p:nvPicPr>
          <p:cNvPr id="16" name="Picture 15" descr="Screen shot 2012-09-20 at 09.26.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2533650"/>
            <a:ext cx="1651000" cy="5207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38150" y="827839"/>
            <a:ext cx="8304797" cy="655722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GB" dirty="0" err="1" smtClean="0"/>
              <a:t>Friis</a:t>
            </a:r>
            <a:r>
              <a:rPr lang="en-GB" dirty="0" smtClean="0"/>
              <a:t>, Huber, Fuentes, </a:t>
            </a:r>
            <a:r>
              <a:rPr lang="en-GB" dirty="0" err="1" smtClean="0"/>
              <a:t>Bruschi</a:t>
            </a:r>
            <a:r>
              <a:rPr lang="en-GB" dirty="0" smtClean="0"/>
              <a:t> PRD 2012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6293" y="1977188"/>
            <a:ext cx="776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resonance: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2-10-25 at 02.14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87" y="1104900"/>
            <a:ext cx="4876800" cy="4758899"/>
          </a:xfrm>
          <a:prstGeom prst="rect">
            <a:avLst/>
          </a:prstGeom>
        </p:spPr>
      </p:pic>
      <p:sp>
        <p:nvSpPr>
          <p:cNvPr id="56" name="Rechteck 55"/>
          <p:cNvSpPr/>
          <p:nvPr/>
        </p:nvSpPr>
        <p:spPr>
          <a:xfrm>
            <a:off x="436697" y="223935"/>
            <a:ext cx="5219700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 txBox="1">
            <a:spLocks/>
          </p:cNvSpPr>
          <p:nvPr/>
        </p:nvSpPr>
        <p:spPr>
          <a:xfrm>
            <a:off x="450850" y="1905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dirty="0" smtClean="0">
                <a:latin typeface="+mj-lt"/>
                <a:ea typeface="+mj-ea"/>
                <a:cs typeface="+mj-cs"/>
              </a:rPr>
              <a:t>teleporation with an accelerated partner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hteck 11"/>
          <p:cNvSpPr/>
          <p:nvPr/>
        </p:nvSpPr>
        <p:spPr>
          <a:xfrm>
            <a:off x="381000" y="75438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79787" y="5741966"/>
            <a:ext cx="776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fidelity of teleportation is effected by motion</a:t>
            </a:r>
          </a:p>
          <a:p>
            <a:r>
              <a:rPr lang="en-US" sz="2400" dirty="0" smtClean="0"/>
              <a:t>it is possible to correct by local rotations and trip planning</a:t>
            </a:r>
          </a:p>
        </p:txBody>
      </p:sp>
      <p:pic>
        <p:nvPicPr>
          <p:cNvPr id="10" name="Picture 14" descr="Fig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56587" y="2209800"/>
            <a:ext cx="2416232" cy="2438400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36697" y="855579"/>
            <a:ext cx="8304797" cy="655722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GB" sz="1400" dirty="0" err="1" smtClean="0"/>
              <a:t>Friis</a:t>
            </a:r>
            <a:r>
              <a:rPr lang="en-GB" sz="1400" dirty="0" smtClean="0"/>
              <a:t>, Lee, Truong, Sabin, </a:t>
            </a:r>
            <a:r>
              <a:rPr lang="en-GB" sz="1400" dirty="0" err="1" smtClean="0"/>
              <a:t>Solano</a:t>
            </a:r>
            <a:r>
              <a:rPr lang="en-GB" sz="1400" dirty="0" smtClean="0"/>
              <a:t>, Johansson &amp; Fuentes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>
          <a:xfrm>
            <a:off x="436697" y="223935"/>
            <a:ext cx="5219700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hteck 56"/>
          <p:cNvSpPr/>
          <p:nvPr/>
        </p:nvSpPr>
        <p:spPr>
          <a:xfrm>
            <a:off x="2352500" y="0"/>
            <a:ext cx="3421982" cy="342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 txBox="1">
            <a:spLocks/>
          </p:cNvSpPr>
          <p:nvPr/>
        </p:nvSpPr>
        <p:spPr>
          <a:xfrm>
            <a:off x="438150" y="266700"/>
            <a:ext cx="82296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/>
              <a:t>new directions: experiments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354263" y="834591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443410" y="855578"/>
            <a:ext cx="8304797" cy="1938421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07026" y="5323304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simulate field inside a cavity which travels in a spaceship using superconducting circuits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927684" y="6136104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7D366C"/>
                </a:solidFill>
              </a:rPr>
              <a:t>To infinity and beyond…….</a:t>
            </a:r>
            <a:endParaRPr lang="en-GB" sz="2400" dirty="0">
              <a:solidFill>
                <a:srgbClr val="7D366C"/>
              </a:solidFill>
            </a:endParaRPr>
          </a:p>
        </p:txBody>
      </p:sp>
      <p:pic>
        <p:nvPicPr>
          <p:cNvPr id="11" name="Picture 10" descr="Screen shot 2012-09-20 at 09.22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67591"/>
            <a:ext cx="4876800" cy="36789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86600" y="2782669"/>
            <a:ext cx="1351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Art by </a:t>
            </a:r>
          </a:p>
          <a:p>
            <a:r>
              <a:rPr lang="en-US" dirty="0" smtClean="0"/>
              <a:t>Philip </a:t>
            </a:r>
            <a:r>
              <a:rPr lang="en-US" dirty="0" err="1" smtClean="0"/>
              <a:t>Krantz</a:t>
            </a:r>
            <a:r>
              <a:rPr lang="en-US" dirty="0" smtClean="0"/>
              <a:t> </a:t>
            </a:r>
          </a:p>
          <a:p>
            <a:r>
              <a:rPr lang="en-US" dirty="0" smtClean="0"/>
              <a:t>(Chalmers)</a:t>
            </a:r>
            <a:endParaRPr lang="en-US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36697" y="855579"/>
            <a:ext cx="8304797" cy="655722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GB" sz="1400" dirty="0" err="1" smtClean="0"/>
              <a:t>Friis</a:t>
            </a:r>
            <a:r>
              <a:rPr lang="en-GB" sz="1400" dirty="0" smtClean="0"/>
              <a:t>, Lee, Truong, Sabin, </a:t>
            </a:r>
            <a:r>
              <a:rPr lang="en-GB" sz="1400" dirty="0" err="1" smtClean="0"/>
              <a:t>Solano</a:t>
            </a:r>
            <a:r>
              <a:rPr lang="en-GB" sz="1400" dirty="0" smtClean="0"/>
              <a:t>, Johansson &amp; Fuentes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290200" y="5807035"/>
            <a:ext cx="8074208" cy="296883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B01982"/>
                </a:solidFill>
              </a:rPr>
              <a:t>http://</a:t>
            </a:r>
            <a:r>
              <a:rPr lang="en-GB" sz="2400" dirty="0" err="1" smtClean="0">
                <a:solidFill>
                  <a:srgbClr val="B01982"/>
                </a:solidFill>
              </a:rPr>
              <a:t>rqinottingham.weebly.com</a:t>
            </a:r>
            <a:r>
              <a:rPr lang="en-GB" sz="2400" dirty="0" smtClean="0">
                <a:solidFill>
                  <a:srgbClr val="B01982"/>
                </a:solidFill>
              </a:rPr>
              <a:t>/</a:t>
            </a:r>
            <a:endParaRPr lang="en-GB" sz="2400" dirty="0">
              <a:solidFill>
                <a:srgbClr val="B0198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1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relativistic quantum information and metrology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3768" y="2133600"/>
            <a:ext cx="3219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postdocs</a:t>
            </a:r>
            <a:endParaRPr lang="en-US" b="1" dirty="0" smtClean="0"/>
          </a:p>
          <a:p>
            <a:r>
              <a:rPr lang="en-US" dirty="0" err="1" smtClean="0"/>
              <a:t>Mehdi</a:t>
            </a:r>
            <a:r>
              <a:rPr lang="en-US" dirty="0" smtClean="0"/>
              <a:t> </a:t>
            </a:r>
            <a:r>
              <a:rPr lang="en-US" dirty="0" err="1" smtClean="0"/>
              <a:t>Ahmadi</a:t>
            </a:r>
            <a:endParaRPr lang="en-US" dirty="0" smtClean="0"/>
          </a:p>
          <a:p>
            <a:r>
              <a:rPr lang="en-US" dirty="0" smtClean="0"/>
              <a:t>Jason </a:t>
            </a:r>
            <a:r>
              <a:rPr lang="en-US" dirty="0" err="1" smtClean="0"/>
              <a:t>Doukas</a:t>
            </a:r>
            <a:endParaRPr lang="en-US" dirty="0" smtClean="0"/>
          </a:p>
          <a:p>
            <a:r>
              <a:rPr lang="en-US" dirty="0" err="1" smtClean="0"/>
              <a:t>Andrzej</a:t>
            </a:r>
            <a:r>
              <a:rPr lang="en-US" dirty="0" smtClean="0"/>
              <a:t> </a:t>
            </a:r>
            <a:r>
              <a:rPr lang="en-US" dirty="0" err="1" smtClean="0"/>
              <a:t>Dragan</a:t>
            </a:r>
            <a:r>
              <a:rPr lang="en-US" dirty="0" smtClean="0"/>
              <a:t> (now in Warsaw)</a:t>
            </a:r>
          </a:p>
          <a:p>
            <a:r>
              <a:rPr lang="en-US" dirty="0" smtClean="0"/>
              <a:t>Carlos Sabin</a:t>
            </a:r>
          </a:p>
          <a:p>
            <a:r>
              <a:rPr lang="en-US" dirty="0" smtClean="0"/>
              <a:t>Angela White</a:t>
            </a:r>
          </a:p>
          <a:p>
            <a:endParaRPr lang="en-US" dirty="0" smtClean="0"/>
          </a:p>
          <a:p>
            <a:r>
              <a:rPr lang="en-US" b="1" dirty="0" smtClean="0"/>
              <a:t>PhD students</a:t>
            </a:r>
          </a:p>
          <a:p>
            <a:r>
              <a:rPr lang="en-US" dirty="0" smtClean="0"/>
              <a:t>Nicolai </a:t>
            </a:r>
            <a:r>
              <a:rPr lang="en-US" dirty="0" err="1" smtClean="0"/>
              <a:t>Friis</a:t>
            </a:r>
            <a:endParaRPr lang="en-US" dirty="0" smtClean="0"/>
          </a:p>
          <a:p>
            <a:r>
              <a:rPr lang="en-US" dirty="0" smtClean="0"/>
              <a:t>Antony Lee</a:t>
            </a:r>
          </a:p>
          <a:p>
            <a:r>
              <a:rPr lang="en-US" dirty="0" smtClean="0"/>
              <a:t>Luke Westwood</a:t>
            </a:r>
          </a:p>
          <a:p>
            <a:endParaRPr lang="en-US" dirty="0" smtClean="0"/>
          </a:p>
          <a:p>
            <a:r>
              <a:rPr lang="en-US" b="1" dirty="0" smtClean="0"/>
              <a:t>project student</a:t>
            </a:r>
          </a:p>
          <a:p>
            <a:r>
              <a:rPr lang="en-US" dirty="0" smtClean="0"/>
              <a:t>Kevin Truong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21336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collaborators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Bruschi</a:t>
            </a:r>
            <a:r>
              <a:rPr lang="en-US" dirty="0" smtClean="0"/>
              <a:t> (Leeds)</a:t>
            </a:r>
          </a:p>
          <a:p>
            <a:r>
              <a:rPr lang="en-US" dirty="0" smtClean="0"/>
              <a:t>Tony </a:t>
            </a:r>
            <a:r>
              <a:rPr lang="en-US" dirty="0" err="1" smtClean="0"/>
              <a:t>Downes</a:t>
            </a:r>
            <a:r>
              <a:rPr lang="en-US" dirty="0" smtClean="0"/>
              <a:t> (Queensland)</a:t>
            </a:r>
          </a:p>
          <a:p>
            <a:r>
              <a:rPr lang="en-US" dirty="0" smtClean="0"/>
              <a:t>Daniele </a:t>
            </a:r>
            <a:r>
              <a:rPr lang="en-US" dirty="0" err="1" smtClean="0"/>
              <a:t>Faccio</a:t>
            </a:r>
            <a:r>
              <a:rPr lang="en-US" dirty="0" smtClean="0"/>
              <a:t> (Herriot-Watt)</a:t>
            </a:r>
          </a:p>
          <a:p>
            <a:r>
              <a:rPr lang="en-US" dirty="0" smtClean="0"/>
              <a:t>Marcus Huber (Bristol/Barcelona)</a:t>
            </a:r>
          </a:p>
          <a:p>
            <a:r>
              <a:rPr lang="en-US" dirty="0" err="1" smtClean="0"/>
              <a:t>Göran</a:t>
            </a:r>
            <a:r>
              <a:rPr lang="en-US" dirty="0" smtClean="0"/>
              <a:t> Johansson (Chalmers)</a:t>
            </a:r>
          </a:p>
          <a:p>
            <a:r>
              <a:rPr lang="en-US" dirty="0" err="1" smtClean="0"/>
              <a:t>Jorma</a:t>
            </a:r>
            <a:r>
              <a:rPr lang="en-US" dirty="0" smtClean="0"/>
              <a:t> </a:t>
            </a:r>
            <a:r>
              <a:rPr lang="en-US" dirty="0" err="1" smtClean="0"/>
              <a:t>Louko</a:t>
            </a:r>
            <a:r>
              <a:rPr lang="en-US" dirty="0" smtClean="0"/>
              <a:t> (Nottingham)</a:t>
            </a:r>
          </a:p>
          <a:p>
            <a:r>
              <a:rPr lang="en-US" dirty="0" smtClean="0"/>
              <a:t>Enrique Solano (Bilbao)</a:t>
            </a:r>
          </a:p>
          <a:p>
            <a:r>
              <a:rPr lang="en-US" dirty="0" smtClean="0"/>
              <a:t>Tim Ralph (Queensland)</a:t>
            </a:r>
          </a:p>
          <a:p>
            <a:r>
              <a:rPr lang="en-US" dirty="0" err="1" smtClean="0"/>
              <a:t>Silke</a:t>
            </a:r>
            <a:r>
              <a:rPr lang="en-US" dirty="0" smtClean="0"/>
              <a:t> </a:t>
            </a:r>
            <a:r>
              <a:rPr lang="en-US" dirty="0" err="1" smtClean="0"/>
              <a:t>Weinfurtner</a:t>
            </a:r>
            <a:r>
              <a:rPr lang="en-US" dirty="0" smtClean="0"/>
              <a:t> (SISSA, Trieste)</a:t>
            </a:r>
          </a:p>
          <a:p>
            <a:endParaRPr lang="en-US" dirty="0" smtClean="0"/>
          </a:p>
          <a:p>
            <a:r>
              <a:rPr lang="en-US" b="1" dirty="0" smtClean="0"/>
              <a:t>FUNDING: EPSRC (THANKS!!!!)</a:t>
            </a:r>
          </a:p>
          <a:p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1680338" y="938940"/>
            <a:ext cx="5242126" cy="900941"/>
            <a:chOff x="1461851" y="961797"/>
            <a:chExt cx="5242126" cy="900941"/>
          </a:xfrm>
        </p:grpSpPr>
        <p:pic>
          <p:nvPicPr>
            <p:cNvPr id="13" name="Picture 12" descr="Picture 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5658" y="961798"/>
              <a:ext cx="704526" cy="900940"/>
            </a:xfrm>
            <a:prstGeom prst="rect">
              <a:avLst/>
            </a:prstGeom>
          </p:spPr>
        </p:pic>
        <p:pic>
          <p:nvPicPr>
            <p:cNvPr id="14" name="Picture 13" descr="jormalouk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800" y="961798"/>
              <a:ext cx="684177" cy="855221"/>
            </a:xfrm>
            <a:prstGeom prst="rect">
              <a:avLst/>
            </a:prstGeom>
          </p:spPr>
        </p:pic>
        <p:pic>
          <p:nvPicPr>
            <p:cNvPr id="15" name="Picture 14" descr="Screen shot 2012-10-25 at 02.27.5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5200" y="984657"/>
              <a:ext cx="796201" cy="830682"/>
            </a:xfrm>
            <a:prstGeom prst="rect">
              <a:avLst/>
            </a:prstGeom>
          </p:spPr>
        </p:pic>
        <p:pic>
          <p:nvPicPr>
            <p:cNvPr id="17" name="Picture 16" descr="50109_1342911499_366341_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1851" y="984657"/>
              <a:ext cx="830681" cy="830681"/>
            </a:xfrm>
            <a:prstGeom prst="rect">
              <a:avLst/>
            </a:prstGeom>
          </p:spPr>
        </p:pic>
        <p:pic>
          <p:nvPicPr>
            <p:cNvPr id="16" name="Picture 15" descr="Screen shot 2012-10-25 at 02.29.1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3493" y="984659"/>
              <a:ext cx="681786" cy="830682"/>
            </a:xfrm>
            <a:prstGeom prst="rect">
              <a:avLst/>
            </a:prstGeom>
          </p:spPr>
        </p:pic>
        <p:pic>
          <p:nvPicPr>
            <p:cNvPr id="11" name="Picture 10" descr="Picture 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5576" y="984659"/>
              <a:ext cx="743241" cy="830682"/>
            </a:xfrm>
            <a:prstGeom prst="rect">
              <a:avLst/>
            </a:prstGeom>
          </p:spPr>
        </p:pic>
        <p:pic>
          <p:nvPicPr>
            <p:cNvPr id="12" name="Picture 11" descr="Picture 7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91000" y="984658"/>
              <a:ext cx="610398" cy="830681"/>
            </a:xfrm>
            <a:prstGeom prst="rect">
              <a:avLst/>
            </a:prstGeom>
          </p:spPr>
        </p:pic>
        <p:pic>
          <p:nvPicPr>
            <p:cNvPr id="9" name="Picture 8" descr="Picture 4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17352" y="961797"/>
              <a:ext cx="900856" cy="855222"/>
            </a:xfrm>
            <a:prstGeom prst="rect">
              <a:avLst/>
            </a:prstGeom>
          </p:spPr>
        </p:pic>
      </p:grpSp>
      <p:sp>
        <p:nvSpPr>
          <p:cNvPr id="19" name="Rechteck 3"/>
          <p:cNvSpPr/>
          <p:nvPr/>
        </p:nvSpPr>
        <p:spPr>
          <a:xfrm>
            <a:off x="338413" y="1792481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304800" y="93894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>
          <a:xfrm>
            <a:off x="436697" y="223935"/>
            <a:ext cx="5219700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hteck 56"/>
          <p:cNvSpPr/>
          <p:nvPr/>
        </p:nvSpPr>
        <p:spPr>
          <a:xfrm>
            <a:off x="2352500" y="0"/>
            <a:ext cx="3421982" cy="342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hteck 11"/>
          <p:cNvSpPr/>
          <p:nvPr/>
        </p:nvSpPr>
        <p:spPr>
          <a:xfrm>
            <a:off x="354263" y="834591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443410" y="855578"/>
            <a:ext cx="8304797" cy="1938421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54263" y="2793999"/>
            <a:ext cx="82296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/>
              <a:t>Thank you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528" y="0"/>
            <a:ext cx="8229600" cy="895350"/>
          </a:xfrm>
        </p:spPr>
        <p:txBody>
          <a:bodyPr>
            <a:normAutofit/>
          </a:bodyPr>
          <a:lstStyle/>
          <a:p>
            <a:r>
              <a:rPr lang="es-MX" dirty="0" smtClean="0"/>
              <a:t>relativistic quantum information</a:t>
            </a:r>
            <a:endParaRPr lang="en-GB" dirty="0"/>
          </a:p>
        </p:txBody>
      </p:sp>
      <p:sp>
        <p:nvSpPr>
          <p:cNvPr id="7" name="Ellipse 6"/>
          <p:cNvSpPr/>
          <p:nvPr/>
        </p:nvSpPr>
        <p:spPr>
          <a:xfrm>
            <a:off x="2914638" y="1314436"/>
            <a:ext cx="3429024" cy="3500462"/>
          </a:xfrm>
          <a:prstGeom prst="ellipse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3338892" y="925463"/>
            <a:ext cx="2663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INFORMATION THEORY</a:t>
            </a:r>
            <a:endParaRPr lang="en-GB" sz="2000" b="1" dirty="0"/>
          </a:p>
        </p:txBody>
      </p:sp>
      <p:grpSp>
        <p:nvGrpSpPr>
          <p:cNvPr id="4" name="Gruppieren 35"/>
          <p:cNvGrpSpPr/>
          <p:nvPr/>
        </p:nvGrpSpPr>
        <p:grpSpPr>
          <a:xfrm>
            <a:off x="0" y="3071810"/>
            <a:ext cx="5357818" cy="3500462"/>
            <a:chOff x="0" y="3071810"/>
            <a:chExt cx="5357818" cy="3500462"/>
          </a:xfrm>
        </p:grpSpPr>
        <p:grpSp>
          <p:nvGrpSpPr>
            <p:cNvPr id="5" name="Gruppieren 32"/>
            <p:cNvGrpSpPr/>
            <p:nvPr/>
          </p:nvGrpSpPr>
          <p:grpSpPr>
            <a:xfrm>
              <a:off x="1928794" y="3071810"/>
              <a:ext cx="3429024" cy="3500462"/>
              <a:chOff x="1928794" y="3071810"/>
              <a:chExt cx="3429024" cy="3500462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1928794" y="3071810"/>
                <a:ext cx="3429024" cy="350046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2143108" y="4500570"/>
                <a:ext cx="1500090" cy="88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s-MX" dirty="0" smtClean="0"/>
                  <a:t>superposition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s-MX" u="sng" dirty="0" smtClean="0"/>
                  <a:t>entanglement</a:t>
                </a:r>
                <a:endParaRPr lang="en-GB" u="sng" dirty="0"/>
              </a:p>
            </p:txBody>
          </p:sp>
          <p:grpSp>
            <p:nvGrpSpPr>
              <p:cNvPr id="12" name="Gruppieren 101"/>
              <p:cNvGrpSpPr/>
              <p:nvPr/>
            </p:nvGrpSpPr>
            <p:grpSpPr>
              <a:xfrm>
                <a:off x="3181350" y="3209926"/>
                <a:ext cx="828675" cy="628650"/>
                <a:chOff x="838200" y="2562226"/>
                <a:chExt cx="828675" cy="628650"/>
              </a:xfrm>
            </p:grpSpPr>
            <p:cxnSp>
              <p:nvCxnSpPr>
                <p:cNvPr id="84" name="Gerade Verbindung 83"/>
                <p:cNvCxnSpPr/>
                <p:nvPr/>
              </p:nvCxnSpPr>
              <p:spPr>
                <a:xfrm>
                  <a:off x="838200" y="2619375"/>
                  <a:ext cx="809625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 Verbindung 85"/>
                <p:cNvCxnSpPr/>
                <p:nvPr/>
              </p:nvCxnSpPr>
              <p:spPr>
                <a:xfrm>
                  <a:off x="838200" y="3076575"/>
                  <a:ext cx="828675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Gerade Verbindung 86"/>
                <p:cNvCxnSpPr>
                  <a:endCxn id="91" idx="4"/>
                </p:cNvCxnSpPr>
                <p:nvPr/>
              </p:nvCxnSpPr>
              <p:spPr>
                <a:xfrm rot="5400000">
                  <a:off x="985840" y="2909886"/>
                  <a:ext cx="552450" cy="95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Ellipse 89"/>
                <p:cNvSpPr/>
                <p:nvPr/>
              </p:nvSpPr>
              <p:spPr>
                <a:xfrm>
                  <a:off x="1209675" y="2562226"/>
                  <a:ext cx="114300" cy="1333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" name="Ellipse 90"/>
                <p:cNvSpPr/>
                <p:nvPr/>
              </p:nvSpPr>
              <p:spPr>
                <a:xfrm>
                  <a:off x="1152525" y="2962275"/>
                  <a:ext cx="209550" cy="2286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03" name="Textfeld 102"/>
              <p:cNvSpPr txBox="1"/>
              <p:nvPr/>
            </p:nvSpPr>
            <p:spPr>
              <a:xfrm>
                <a:off x="3676650" y="3295650"/>
                <a:ext cx="715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CNOT</a:t>
                </a:r>
                <a:endParaRPr lang="en-GB" dirty="0"/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0" y="6000768"/>
              <a:ext cx="2584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/>
                <a:t>  QUANTUM PHYSICS  </a:t>
              </a:r>
              <a:endParaRPr lang="en-GB" sz="2000" b="1" dirty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3786182" y="1785926"/>
            <a:ext cx="1645450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/>
              <a:t>c</a:t>
            </a:r>
            <a:r>
              <a:rPr lang="es-MX" dirty="0" smtClean="0"/>
              <a:t>omputation</a:t>
            </a:r>
          </a:p>
          <a:p>
            <a:pPr algn="ctr">
              <a:lnSpc>
                <a:spcPct val="150000"/>
              </a:lnSpc>
            </a:pPr>
            <a:r>
              <a:rPr lang="es-MX" u="sng" dirty="0" smtClean="0"/>
              <a:t>communication</a:t>
            </a:r>
            <a:endParaRPr lang="en-GB" u="sng" dirty="0"/>
          </a:p>
        </p:txBody>
      </p:sp>
      <p:grpSp>
        <p:nvGrpSpPr>
          <p:cNvPr id="15" name="Gruppieren 36"/>
          <p:cNvGrpSpPr/>
          <p:nvPr/>
        </p:nvGrpSpPr>
        <p:grpSpPr>
          <a:xfrm>
            <a:off x="3857620" y="3071810"/>
            <a:ext cx="4446698" cy="3500462"/>
            <a:chOff x="3857620" y="3071810"/>
            <a:chExt cx="4446698" cy="3500462"/>
          </a:xfrm>
        </p:grpSpPr>
        <p:sp>
          <p:nvSpPr>
            <p:cNvPr id="9" name="Textfeld 8"/>
            <p:cNvSpPr txBox="1"/>
            <p:nvPr/>
          </p:nvSpPr>
          <p:spPr>
            <a:xfrm>
              <a:off x="6929454" y="6000768"/>
              <a:ext cx="13748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/>
                <a:t>RELATIVITY</a:t>
              </a:r>
              <a:endParaRPr lang="en-GB" sz="2000" b="1" dirty="0"/>
            </a:p>
          </p:txBody>
        </p:sp>
        <p:grpSp>
          <p:nvGrpSpPr>
            <p:cNvPr id="16" name="Gruppieren 33"/>
            <p:cNvGrpSpPr/>
            <p:nvPr/>
          </p:nvGrpSpPr>
          <p:grpSpPr>
            <a:xfrm>
              <a:off x="3857620" y="3071810"/>
              <a:ext cx="3429024" cy="3500462"/>
              <a:chOff x="3857620" y="3071810"/>
              <a:chExt cx="3429024" cy="350046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3857620" y="3071810"/>
                <a:ext cx="3429024" cy="350046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5786446" y="4500570"/>
                <a:ext cx="1089978" cy="88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s-MX" dirty="0" smtClean="0"/>
                  <a:t>causality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s-MX" u="sng" dirty="0" smtClean="0"/>
                  <a:t>geometry</a:t>
                </a:r>
                <a:endParaRPr lang="en-GB" u="sng" dirty="0"/>
              </a:p>
            </p:txBody>
          </p:sp>
          <p:grpSp>
            <p:nvGrpSpPr>
              <p:cNvPr id="18" name="Gruppieren 31"/>
              <p:cNvGrpSpPr/>
              <p:nvPr/>
            </p:nvGrpSpPr>
            <p:grpSpPr>
              <a:xfrm>
                <a:off x="5367694" y="3255333"/>
                <a:ext cx="563058" cy="809626"/>
                <a:chOff x="8244244" y="2979108"/>
                <a:chExt cx="563058" cy="809626"/>
              </a:xfrm>
            </p:grpSpPr>
            <p:sp>
              <p:nvSpPr>
                <p:cNvPr id="23" name="Ellipse 22"/>
                <p:cNvSpPr/>
                <p:nvPr/>
              </p:nvSpPr>
              <p:spPr>
                <a:xfrm>
                  <a:off x="8247789" y="3641870"/>
                  <a:ext cx="559513" cy="146864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Freihandform 20"/>
                <p:cNvSpPr/>
                <p:nvPr/>
              </p:nvSpPr>
              <p:spPr>
                <a:xfrm>
                  <a:off x="8260359" y="3080562"/>
                  <a:ext cx="514160" cy="599666"/>
                </a:xfrm>
                <a:custGeom>
                  <a:avLst/>
                  <a:gdLst>
                    <a:gd name="connsiteX0" fmla="*/ 21265 w 489098"/>
                    <a:gd name="connsiteY0" fmla="*/ 595423 h 595423"/>
                    <a:gd name="connsiteX1" fmla="*/ 489098 w 489098"/>
                    <a:gd name="connsiteY1" fmla="*/ 0 h 595423"/>
                    <a:gd name="connsiteX2" fmla="*/ 0 w 489098"/>
                    <a:gd name="connsiteY2" fmla="*/ 0 h 595423"/>
                    <a:gd name="connsiteX3" fmla="*/ 489098 w 489098"/>
                    <a:gd name="connsiteY3" fmla="*/ 595423 h 595423"/>
                    <a:gd name="connsiteX4" fmla="*/ 21265 w 489098"/>
                    <a:gd name="connsiteY4" fmla="*/ 595423 h 59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9098" h="595423">
                      <a:moveTo>
                        <a:pt x="21265" y="595423"/>
                      </a:moveTo>
                      <a:lnTo>
                        <a:pt x="489098" y="0"/>
                      </a:lnTo>
                      <a:lnTo>
                        <a:pt x="0" y="0"/>
                      </a:lnTo>
                      <a:lnTo>
                        <a:pt x="489098" y="595423"/>
                      </a:lnTo>
                      <a:lnTo>
                        <a:pt x="21265" y="59542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" name="Ellipse 16"/>
                <p:cNvSpPr/>
                <p:nvPr/>
              </p:nvSpPr>
              <p:spPr>
                <a:xfrm>
                  <a:off x="8244244" y="2979108"/>
                  <a:ext cx="559513" cy="146864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25" name="Gerade Verbindung 24"/>
                <p:cNvCxnSpPr>
                  <a:stCxn id="21" idx="3"/>
                </p:cNvCxnSpPr>
                <p:nvPr/>
              </p:nvCxnSpPr>
              <p:spPr>
                <a:xfrm flipH="1" flipV="1">
                  <a:off x="8274213" y="3085658"/>
                  <a:ext cx="500306" cy="59457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 Verbindung 19"/>
                <p:cNvCxnSpPr>
                  <a:stCxn id="23" idx="2"/>
                  <a:endCxn id="17" idx="6"/>
                </p:cNvCxnSpPr>
                <p:nvPr/>
              </p:nvCxnSpPr>
              <p:spPr>
                <a:xfrm rot="10800000" flipH="1">
                  <a:off x="8247789" y="3052540"/>
                  <a:ext cx="555968" cy="66276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" name="Gruppieren 34"/>
          <p:cNvGrpSpPr/>
          <p:nvPr/>
        </p:nvGrpSpPr>
        <p:grpSpPr>
          <a:xfrm>
            <a:off x="3867150" y="3810000"/>
            <a:ext cx="1466849" cy="1899221"/>
            <a:chOff x="3867150" y="3810000"/>
            <a:chExt cx="1466849" cy="1899221"/>
          </a:xfrm>
        </p:grpSpPr>
        <p:grpSp>
          <p:nvGrpSpPr>
            <p:cNvPr id="22" name="Gruppieren 79"/>
            <p:cNvGrpSpPr/>
            <p:nvPr/>
          </p:nvGrpSpPr>
          <p:grpSpPr>
            <a:xfrm>
              <a:off x="4306745" y="5091313"/>
              <a:ext cx="764317" cy="617908"/>
              <a:chOff x="7190622" y="2643535"/>
              <a:chExt cx="764317" cy="617908"/>
            </a:xfrm>
          </p:grpSpPr>
          <p:cxnSp>
            <p:nvCxnSpPr>
              <p:cNvPr id="67" name="Gerade Verbindung 66"/>
              <p:cNvCxnSpPr/>
              <p:nvPr/>
            </p:nvCxnSpPr>
            <p:spPr>
              <a:xfrm>
                <a:off x="7198624" y="2643535"/>
                <a:ext cx="385664" cy="33885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/>
              <p:cNvCxnSpPr/>
              <p:nvPr/>
            </p:nvCxnSpPr>
            <p:spPr>
              <a:xfrm flipV="1">
                <a:off x="7190622" y="2967855"/>
                <a:ext cx="396573" cy="29358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ihandform 77"/>
              <p:cNvSpPr/>
              <p:nvPr/>
            </p:nvSpPr>
            <p:spPr>
              <a:xfrm>
                <a:off x="7577709" y="2915816"/>
                <a:ext cx="377230" cy="85620"/>
              </a:xfrm>
              <a:custGeom>
                <a:avLst/>
                <a:gdLst>
                  <a:gd name="connsiteX0" fmla="*/ 0 w 1281780"/>
                  <a:gd name="connsiteY0" fmla="*/ 82702 h 103751"/>
                  <a:gd name="connsiteX1" fmla="*/ 6954 w 1281780"/>
                  <a:gd name="connsiteY1" fmla="*/ 72272 h 103751"/>
                  <a:gd name="connsiteX2" fmla="*/ 27815 w 1281780"/>
                  <a:gd name="connsiteY2" fmla="*/ 30550 h 103751"/>
                  <a:gd name="connsiteX3" fmla="*/ 45199 w 1281780"/>
                  <a:gd name="connsiteY3" fmla="*/ 27073 h 103751"/>
                  <a:gd name="connsiteX4" fmla="*/ 86920 w 1281780"/>
                  <a:gd name="connsiteY4" fmla="*/ 30550 h 103751"/>
                  <a:gd name="connsiteX5" fmla="*/ 107781 w 1281780"/>
                  <a:gd name="connsiteY5" fmla="*/ 44457 h 103751"/>
                  <a:gd name="connsiteX6" fmla="*/ 121688 w 1281780"/>
                  <a:gd name="connsiteY6" fmla="*/ 75749 h 103751"/>
                  <a:gd name="connsiteX7" fmla="*/ 132119 w 1281780"/>
                  <a:gd name="connsiteY7" fmla="*/ 100086 h 103751"/>
                  <a:gd name="connsiteX8" fmla="*/ 142549 w 1281780"/>
                  <a:gd name="connsiteY8" fmla="*/ 103563 h 103751"/>
                  <a:gd name="connsiteX9" fmla="*/ 187748 w 1281780"/>
                  <a:gd name="connsiteY9" fmla="*/ 100086 h 103751"/>
                  <a:gd name="connsiteX10" fmla="*/ 198178 w 1281780"/>
                  <a:gd name="connsiteY10" fmla="*/ 89656 h 103751"/>
                  <a:gd name="connsiteX11" fmla="*/ 212085 w 1281780"/>
                  <a:gd name="connsiteY11" fmla="*/ 68795 h 103751"/>
                  <a:gd name="connsiteX12" fmla="*/ 215562 w 1281780"/>
                  <a:gd name="connsiteY12" fmla="*/ 54888 h 103751"/>
                  <a:gd name="connsiteX13" fmla="*/ 243377 w 1281780"/>
                  <a:gd name="connsiteY13" fmla="*/ 30550 h 103751"/>
                  <a:gd name="connsiteX14" fmla="*/ 253807 w 1281780"/>
                  <a:gd name="connsiteY14" fmla="*/ 23596 h 103751"/>
                  <a:gd name="connsiteX15" fmla="*/ 278145 w 1281780"/>
                  <a:gd name="connsiteY15" fmla="*/ 16643 h 103751"/>
                  <a:gd name="connsiteX16" fmla="*/ 288575 w 1281780"/>
                  <a:gd name="connsiteY16" fmla="*/ 20120 h 103751"/>
                  <a:gd name="connsiteX17" fmla="*/ 326820 w 1281780"/>
                  <a:gd name="connsiteY17" fmla="*/ 23596 h 103751"/>
                  <a:gd name="connsiteX18" fmla="*/ 347681 w 1281780"/>
                  <a:gd name="connsiteY18" fmla="*/ 37504 h 103751"/>
                  <a:gd name="connsiteX19" fmla="*/ 358111 w 1281780"/>
                  <a:gd name="connsiteY19" fmla="*/ 68795 h 103751"/>
                  <a:gd name="connsiteX20" fmla="*/ 361588 w 1281780"/>
                  <a:gd name="connsiteY20" fmla="*/ 79225 h 103751"/>
                  <a:gd name="connsiteX21" fmla="*/ 372018 w 1281780"/>
                  <a:gd name="connsiteY21" fmla="*/ 86179 h 103751"/>
                  <a:gd name="connsiteX22" fmla="*/ 431124 w 1281780"/>
                  <a:gd name="connsiteY22" fmla="*/ 82702 h 103751"/>
                  <a:gd name="connsiteX23" fmla="*/ 441554 w 1281780"/>
                  <a:gd name="connsiteY23" fmla="*/ 79225 h 103751"/>
                  <a:gd name="connsiteX24" fmla="*/ 448508 w 1281780"/>
                  <a:gd name="connsiteY24" fmla="*/ 68795 h 103751"/>
                  <a:gd name="connsiteX25" fmla="*/ 455462 w 1281780"/>
                  <a:gd name="connsiteY25" fmla="*/ 47934 h 103751"/>
                  <a:gd name="connsiteX26" fmla="*/ 469369 w 1281780"/>
                  <a:gd name="connsiteY26" fmla="*/ 27073 h 103751"/>
                  <a:gd name="connsiteX27" fmla="*/ 472846 w 1281780"/>
                  <a:gd name="connsiteY27" fmla="*/ 16643 h 103751"/>
                  <a:gd name="connsiteX28" fmla="*/ 483276 w 1281780"/>
                  <a:gd name="connsiteY28" fmla="*/ 13166 h 103751"/>
                  <a:gd name="connsiteX29" fmla="*/ 493707 w 1281780"/>
                  <a:gd name="connsiteY29" fmla="*/ 6212 h 103751"/>
                  <a:gd name="connsiteX30" fmla="*/ 559766 w 1281780"/>
                  <a:gd name="connsiteY30" fmla="*/ 13166 h 103751"/>
                  <a:gd name="connsiteX31" fmla="*/ 570196 w 1281780"/>
                  <a:gd name="connsiteY31" fmla="*/ 20120 h 103751"/>
                  <a:gd name="connsiteX32" fmla="*/ 584104 w 1281780"/>
                  <a:gd name="connsiteY32" fmla="*/ 37504 h 103751"/>
                  <a:gd name="connsiteX33" fmla="*/ 598011 w 1281780"/>
                  <a:gd name="connsiteY33" fmla="*/ 58364 h 103751"/>
                  <a:gd name="connsiteX34" fmla="*/ 615395 w 1281780"/>
                  <a:gd name="connsiteY34" fmla="*/ 86179 h 103751"/>
                  <a:gd name="connsiteX35" fmla="*/ 671024 w 1281780"/>
                  <a:gd name="connsiteY35" fmla="*/ 82702 h 103751"/>
                  <a:gd name="connsiteX36" fmla="*/ 688408 w 1281780"/>
                  <a:gd name="connsiteY36" fmla="*/ 54888 h 103751"/>
                  <a:gd name="connsiteX37" fmla="*/ 695361 w 1281780"/>
                  <a:gd name="connsiteY37" fmla="*/ 34027 h 103751"/>
                  <a:gd name="connsiteX38" fmla="*/ 712745 w 1281780"/>
                  <a:gd name="connsiteY38" fmla="*/ 13166 h 103751"/>
                  <a:gd name="connsiteX39" fmla="*/ 723176 w 1281780"/>
                  <a:gd name="connsiteY39" fmla="*/ 6212 h 103751"/>
                  <a:gd name="connsiteX40" fmla="*/ 782281 w 1281780"/>
                  <a:gd name="connsiteY40" fmla="*/ 16643 h 103751"/>
                  <a:gd name="connsiteX41" fmla="*/ 792712 w 1281780"/>
                  <a:gd name="connsiteY41" fmla="*/ 20120 h 103751"/>
                  <a:gd name="connsiteX42" fmla="*/ 813573 w 1281780"/>
                  <a:gd name="connsiteY42" fmla="*/ 34027 h 103751"/>
                  <a:gd name="connsiteX43" fmla="*/ 824003 w 1281780"/>
                  <a:gd name="connsiteY43" fmla="*/ 40980 h 103751"/>
                  <a:gd name="connsiteX44" fmla="*/ 827480 w 1281780"/>
                  <a:gd name="connsiteY44" fmla="*/ 51411 h 103751"/>
                  <a:gd name="connsiteX45" fmla="*/ 855294 w 1281780"/>
                  <a:gd name="connsiteY45" fmla="*/ 75749 h 103751"/>
                  <a:gd name="connsiteX46" fmla="*/ 865725 w 1281780"/>
                  <a:gd name="connsiteY46" fmla="*/ 82702 h 103751"/>
                  <a:gd name="connsiteX47" fmla="*/ 900493 w 1281780"/>
                  <a:gd name="connsiteY47" fmla="*/ 75749 h 103751"/>
                  <a:gd name="connsiteX48" fmla="*/ 910923 w 1281780"/>
                  <a:gd name="connsiteY48" fmla="*/ 68795 h 103751"/>
                  <a:gd name="connsiteX49" fmla="*/ 917877 w 1281780"/>
                  <a:gd name="connsiteY49" fmla="*/ 58364 h 103751"/>
                  <a:gd name="connsiteX50" fmla="*/ 928307 w 1281780"/>
                  <a:gd name="connsiteY50" fmla="*/ 37504 h 103751"/>
                  <a:gd name="connsiteX51" fmla="*/ 931784 w 1281780"/>
                  <a:gd name="connsiteY51" fmla="*/ 23596 h 103751"/>
                  <a:gd name="connsiteX52" fmla="*/ 942215 w 1281780"/>
                  <a:gd name="connsiteY52" fmla="*/ 16643 h 103751"/>
                  <a:gd name="connsiteX53" fmla="*/ 966552 w 1281780"/>
                  <a:gd name="connsiteY53" fmla="*/ 9689 h 103751"/>
                  <a:gd name="connsiteX54" fmla="*/ 1025658 w 1281780"/>
                  <a:gd name="connsiteY54" fmla="*/ 13166 h 103751"/>
                  <a:gd name="connsiteX55" fmla="*/ 1032611 w 1281780"/>
                  <a:gd name="connsiteY55" fmla="*/ 23596 h 103751"/>
                  <a:gd name="connsiteX56" fmla="*/ 1043042 w 1281780"/>
                  <a:gd name="connsiteY56" fmla="*/ 27073 h 103751"/>
                  <a:gd name="connsiteX57" fmla="*/ 1053472 w 1281780"/>
                  <a:gd name="connsiteY57" fmla="*/ 47934 h 103751"/>
                  <a:gd name="connsiteX58" fmla="*/ 1063903 w 1281780"/>
                  <a:gd name="connsiteY58" fmla="*/ 68795 h 103751"/>
                  <a:gd name="connsiteX59" fmla="*/ 1084764 w 1281780"/>
                  <a:gd name="connsiteY59" fmla="*/ 75749 h 103751"/>
                  <a:gd name="connsiteX60" fmla="*/ 1164730 w 1281780"/>
                  <a:gd name="connsiteY60" fmla="*/ 72272 h 103751"/>
                  <a:gd name="connsiteX61" fmla="*/ 1171684 w 1281780"/>
                  <a:gd name="connsiteY61" fmla="*/ 51411 h 103751"/>
                  <a:gd name="connsiteX62" fmla="*/ 1189068 w 1281780"/>
                  <a:gd name="connsiteY62" fmla="*/ 34027 h 103751"/>
                  <a:gd name="connsiteX63" fmla="*/ 1192545 w 1281780"/>
                  <a:gd name="connsiteY63" fmla="*/ 23596 h 103751"/>
                  <a:gd name="connsiteX64" fmla="*/ 1213405 w 1281780"/>
                  <a:gd name="connsiteY64" fmla="*/ 13166 h 103751"/>
                  <a:gd name="connsiteX65" fmla="*/ 1279465 w 1281780"/>
                  <a:gd name="connsiteY65" fmla="*/ 9689 h 10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281780" h="103751">
                    <a:moveTo>
                      <a:pt x="0" y="82702"/>
                    </a:moveTo>
                    <a:cubicBezTo>
                      <a:pt x="2318" y="79225"/>
                      <a:pt x="5257" y="76090"/>
                      <a:pt x="6954" y="72272"/>
                    </a:cubicBezTo>
                    <a:cubicBezTo>
                      <a:pt x="10066" y="65271"/>
                      <a:pt x="17234" y="32666"/>
                      <a:pt x="27815" y="30550"/>
                    </a:cubicBezTo>
                    <a:lnTo>
                      <a:pt x="45199" y="27073"/>
                    </a:lnTo>
                    <a:cubicBezTo>
                      <a:pt x="59106" y="28232"/>
                      <a:pt x="73474" y="26815"/>
                      <a:pt x="86920" y="30550"/>
                    </a:cubicBezTo>
                    <a:cubicBezTo>
                      <a:pt x="94972" y="32787"/>
                      <a:pt x="107781" y="44457"/>
                      <a:pt x="107781" y="44457"/>
                    </a:cubicBezTo>
                    <a:cubicBezTo>
                      <a:pt x="116915" y="58158"/>
                      <a:pt x="116722" y="55886"/>
                      <a:pt x="121688" y="75749"/>
                    </a:cubicBezTo>
                    <a:cubicBezTo>
                      <a:pt x="123776" y="84101"/>
                      <a:pt x="124615" y="94083"/>
                      <a:pt x="132119" y="100086"/>
                    </a:cubicBezTo>
                    <a:cubicBezTo>
                      <a:pt x="134981" y="102375"/>
                      <a:pt x="139072" y="102404"/>
                      <a:pt x="142549" y="103563"/>
                    </a:cubicBezTo>
                    <a:cubicBezTo>
                      <a:pt x="157615" y="102404"/>
                      <a:pt x="173088" y="103751"/>
                      <a:pt x="187748" y="100086"/>
                    </a:cubicBezTo>
                    <a:cubicBezTo>
                      <a:pt x="192518" y="98894"/>
                      <a:pt x="195159" y="93537"/>
                      <a:pt x="198178" y="89656"/>
                    </a:cubicBezTo>
                    <a:cubicBezTo>
                      <a:pt x="203309" y="83059"/>
                      <a:pt x="212085" y="68795"/>
                      <a:pt x="212085" y="68795"/>
                    </a:cubicBezTo>
                    <a:cubicBezTo>
                      <a:pt x="213244" y="64159"/>
                      <a:pt x="213680" y="59280"/>
                      <a:pt x="215562" y="54888"/>
                    </a:cubicBezTo>
                    <a:cubicBezTo>
                      <a:pt x="221357" y="41366"/>
                      <a:pt x="230627" y="39050"/>
                      <a:pt x="243377" y="30550"/>
                    </a:cubicBezTo>
                    <a:cubicBezTo>
                      <a:pt x="246854" y="28232"/>
                      <a:pt x="249843" y="24917"/>
                      <a:pt x="253807" y="23596"/>
                    </a:cubicBezTo>
                    <a:cubicBezTo>
                      <a:pt x="268771" y="18609"/>
                      <a:pt x="260682" y="21009"/>
                      <a:pt x="278145" y="16643"/>
                    </a:cubicBezTo>
                    <a:cubicBezTo>
                      <a:pt x="281622" y="17802"/>
                      <a:pt x="284947" y="19602"/>
                      <a:pt x="288575" y="20120"/>
                    </a:cubicBezTo>
                    <a:cubicBezTo>
                      <a:pt x="301247" y="21930"/>
                      <a:pt x="314539" y="19984"/>
                      <a:pt x="326820" y="23596"/>
                    </a:cubicBezTo>
                    <a:cubicBezTo>
                      <a:pt x="334838" y="25954"/>
                      <a:pt x="347681" y="37504"/>
                      <a:pt x="347681" y="37504"/>
                    </a:cubicBezTo>
                    <a:lnTo>
                      <a:pt x="358111" y="68795"/>
                    </a:lnTo>
                    <a:cubicBezTo>
                      <a:pt x="359270" y="72272"/>
                      <a:pt x="358539" y="77192"/>
                      <a:pt x="361588" y="79225"/>
                    </a:cubicBezTo>
                    <a:lnTo>
                      <a:pt x="372018" y="86179"/>
                    </a:lnTo>
                    <a:cubicBezTo>
                      <a:pt x="391720" y="85020"/>
                      <a:pt x="411486" y="84666"/>
                      <a:pt x="431124" y="82702"/>
                    </a:cubicBezTo>
                    <a:cubicBezTo>
                      <a:pt x="434771" y="82337"/>
                      <a:pt x="438692" y="81514"/>
                      <a:pt x="441554" y="79225"/>
                    </a:cubicBezTo>
                    <a:cubicBezTo>
                      <a:pt x="444817" y="76615"/>
                      <a:pt x="446190" y="72272"/>
                      <a:pt x="448508" y="68795"/>
                    </a:cubicBezTo>
                    <a:cubicBezTo>
                      <a:pt x="450826" y="61841"/>
                      <a:pt x="451396" y="54033"/>
                      <a:pt x="455462" y="47934"/>
                    </a:cubicBezTo>
                    <a:cubicBezTo>
                      <a:pt x="460098" y="40980"/>
                      <a:pt x="466726" y="35001"/>
                      <a:pt x="469369" y="27073"/>
                    </a:cubicBezTo>
                    <a:cubicBezTo>
                      <a:pt x="470528" y="23596"/>
                      <a:pt x="470255" y="19234"/>
                      <a:pt x="472846" y="16643"/>
                    </a:cubicBezTo>
                    <a:cubicBezTo>
                      <a:pt x="475437" y="14052"/>
                      <a:pt x="479998" y="14805"/>
                      <a:pt x="483276" y="13166"/>
                    </a:cubicBezTo>
                    <a:cubicBezTo>
                      <a:pt x="487014" y="11297"/>
                      <a:pt x="490230" y="8530"/>
                      <a:pt x="493707" y="6212"/>
                    </a:cubicBezTo>
                    <a:cubicBezTo>
                      <a:pt x="498808" y="6531"/>
                      <a:pt x="542399" y="4482"/>
                      <a:pt x="559766" y="13166"/>
                    </a:cubicBezTo>
                    <a:cubicBezTo>
                      <a:pt x="563503" y="15035"/>
                      <a:pt x="566719" y="17802"/>
                      <a:pt x="570196" y="20120"/>
                    </a:cubicBezTo>
                    <a:cubicBezTo>
                      <a:pt x="578026" y="43608"/>
                      <a:pt x="567167" y="18148"/>
                      <a:pt x="584104" y="37504"/>
                    </a:cubicBezTo>
                    <a:cubicBezTo>
                      <a:pt x="589607" y="43793"/>
                      <a:pt x="598011" y="58364"/>
                      <a:pt x="598011" y="58364"/>
                    </a:cubicBezTo>
                    <a:cubicBezTo>
                      <a:pt x="606285" y="83189"/>
                      <a:pt x="598865" y="75159"/>
                      <a:pt x="615395" y="86179"/>
                    </a:cubicBezTo>
                    <a:cubicBezTo>
                      <a:pt x="633938" y="85020"/>
                      <a:pt x="652672" y="85600"/>
                      <a:pt x="671024" y="82702"/>
                    </a:cubicBezTo>
                    <a:cubicBezTo>
                      <a:pt x="684594" y="80559"/>
                      <a:pt x="685324" y="64142"/>
                      <a:pt x="688408" y="54888"/>
                    </a:cubicBezTo>
                    <a:cubicBezTo>
                      <a:pt x="688410" y="54883"/>
                      <a:pt x="695357" y="34032"/>
                      <a:pt x="695361" y="34027"/>
                    </a:cubicBezTo>
                    <a:cubicBezTo>
                      <a:pt x="702198" y="23771"/>
                      <a:pt x="702706" y="21531"/>
                      <a:pt x="712745" y="13166"/>
                    </a:cubicBezTo>
                    <a:cubicBezTo>
                      <a:pt x="715955" y="10491"/>
                      <a:pt x="719699" y="8530"/>
                      <a:pt x="723176" y="6212"/>
                    </a:cubicBezTo>
                    <a:cubicBezTo>
                      <a:pt x="812304" y="12579"/>
                      <a:pt x="748996" y="0"/>
                      <a:pt x="782281" y="16643"/>
                    </a:cubicBezTo>
                    <a:cubicBezTo>
                      <a:pt x="785559" y="18282"/>
                      <a:pt x="789508" y="18340"/>
                      <a:pt x="792712" y="20120"/>
                    </a:cubicBezTo>
                    <a:cubicBezTo>
                      <a:pt x="800018" y="24179"/>
                      <a:pt x="806619" y="29391"/>
                      <a:pt x="813573" y="34027"/>
                    </a:cubicBezTo>
                    <a:lnTo>
                      <a:pt x="824003" y="40980"/>
                    </a:lnTo>
                    <a:cubicBezTo>
                      <a:pt x="825162" y="44457"/>
                      <a:pt x="825841" y="48133"/>
                      <a:pt x="827480" y="51411"/>
                    </a:cubicBezTo>
                    <a:cubicBezTo>
                      <a:pt x="834722" y="65895"/>
                      <a:pt x="839652" y="65321"/>
                      <a:pt x="855294" y="75749"/>
                    </a:cubicBezTo>
                    <a:lnTo>
                      <a:pt x="865725" y="82702"/>
                    </a:lnTo>
                    <a:cubicBezTo>
                      <a:pt x="874684" y="81422"/>
                      <a:pt x="890788" y="80601"/>
                      <a:pt x="900493" y="75749"/>
                    </a:cubicBezTo>
                    <a:cubicBezTo>
                      <a:pt x="904230" y="73880"/>
                      <a:pt x="907446" y="71113"/>
                      <a:pt x="910923" y="68795"/>
                    </a:cubicBezTo>
                    <a:cubicBezTo>
                      <a:pt x="913241" y="65318"/>
                      <a:pt x="916008" y="62102"/>
                      <a:pt x="917877" y="58364"/>
                    </a:cubicBezTo>
                    <a:cubicBezTo>
                      <a:pt x="932274" y="29572"/>
                      <a:pt x="908378" y="67399"/>
                      <a:pt x="928307" y="37504"/>
                    </a:cubicBezTo>
                    <a:cubicBezTo>
                      <a:pt x="929466" y="32868"/>
                      <a:pt x="929133" y="27572"/>
                      <a:pt x="931784" y="23596"/>
                    </a:cubicBezTo>
                    <a:cubicBezTo>
                      <a:pt x="934102" y="20119"/>
                      <a:pt x="938477" y="18512"/>
                      <a:pt x="942215" y="16643"/>
                    </a:cubicBezTo>
                    <a:cubicBezTo>
                      <a:pt x="947204" y="14148"/>
                      <a:pt x="962094" y="10804"/>
                      <a:pt x="966552" y="9689"/>
                    </a:cubicBezTo>
                    <a:cubicBezTo>
                      <a:pt x="986254" y="10848"/>
                      <a:pt x="1006345" y="9100"/>
                      <a:pt x="1025658" y="13166"/>
                    </a:cubicBezTo>
                    <a:cubicBezTo>
                      <a:pt x="1029747" y="14027"/>
                      <a:pt x="1029348" y="20986"/>
                      <a:pt x="1032611" y="23596"/>
                    </a:cubicBezTo>
                    <a:cubicBezTo>
                      <a:pt x="1035473" y="25886"/>
                      <a:pt x="1039565" y="25914"/>
                      <a:pt x="1043042" y="27073"/>
                    </a:cubicBezTo>
                    <a:cubicBezTo>
                      <a:pt x="1051781" y="53289"/>
                      <a:pt x="1039994" y="20977"/>
                      <a:pt x="1053472" y="47934"/>
                    </a:cubicBezTo>
                    <a:cubicBezTo>
                      <a:pt x="1056744" y="54478"/>
                      <a:pt x="1056657" y="64266"/>
                      <a:pt x="1063903" y="68795"/>
                    </a:cubicBezTo>
                    <a:cubicBezTo>
                      <a:pt x="1070119" y="72680"/>
                      <a:pt x="1084764" y="75749"/>
                      <a:pt x="1084764" y="75749"/>
                    </a:cubicBezTo>
                    <a:cubicBezTo>
                      <a:pt x="1111419" y="74590"/>
                      <a:pt x="1139038" y="79466"/>
                      <a:pt x="1164730" y="72272"/>
                    </a:cubicBezTo>
                    <a:cubicBezTo>
                      <a:pt x="1171788" y="70296"/>
                      <a:pt x="1167619" y="57510"/>
                      <a:pt x="1171684" y="51411"/>
                    </a:cubicBezTo>
                    <a:cubicBezTo>
                      <a:pt x="1180955" y="37503"/>
                      <a:pt x="1175160" y="43298"/>
                      <a:pt x="1189068" y="34027"/>
                    </a:cubicBezTo>
                    <a:cubicBezTo>
                      <a:pt x="1190227" y="30550"/>
                      <a:pt x="1190255" y="26458"/>
                      <a:pt x="1192545" y="23596"/>
                    </a:cubicBezTo>
                    <a:cubicBezTo>
                      <a:pt x="1197446" y="17470"/>
                      <a:pt x="1206535" y="15456"/>
                      <a:pt x="1213405" y="13166"/>
                    </a:cubicBezTo>
                    <a:cubicBezTo>
                      <a:pt x="1281780" y="16765"/>
                      <a:pt x="1279465" y="38693"/>
                      <a:pt x="1279465" y="9689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9" name="Freihandform 78"/>
              <p:cNvSpPr/>
              <p:nvPr/>
            </p:nvSpPr>
            <p:spPr>
              <a:xfrm rot="16404543">
                <a:off x="7129644" y="2908758"/>
                <a:ext cx="377230" cy="85620"/>
              </a:xfrm>
              <a:custGeom>
                <a:avLst/>
                <a:gdLst>
                  <a:gd name="connsiteX0" fmla="*/ 0 w 1281780"/>
                  <a:gd name="connsiteY0" fmla="*/ 82702 h 103751"/>
                  <a:gd name="connsiteX1" fmla="*/ 6954 w 1281780"/>
                  <a:gd name="connsiteY1" fmla="*/ 72272 h 103751"/>
                  <a:gd name="connsiteX2" fmla="*/ 27815 w 1281780"/>
                  <a:gd name="connsiteY2" fmla="*/ 30550 h 103751"/>
                  <a:gd name="connsiteX3" fmla="*/ 45199 w 1281780"/>
                  <a:gd name="connsiteY3" fmla="*/ 27073 h 103751"/>
                  <a:gd name="connsiteX4" fmla="*/ 86920 w 1281780"/>
                  <a:gd name="connsiteY4" fmla="*/ 30550 h 103751"/>
                  <a:gd name="connsiteX5" fmla="*/ 107781 w 1281780"/>
                  <a:gd name="connsiteY5" fmla="*/ 44457 h 103751"/>
                  <a:gd name="connsiteX6" fmla="*/ 121688 w 1281780"/>
                  <a:gd name="connsiteY6" fmla="*/ 75749 h 103751"/>
                  <a:gd name="connsiteX7" fmla="*/ 132119 w 1281780"/>
                  <a:gd name="connsiteY7" fmla="*/ 100086 h 103751"/>
                  <a:gd name="connsiteX8" fmla="*/ 142549 w 1281780"/>
                  <a:gd name="connsiteY8" fmla="*/ 103563 h 103751"/>
                  <a:gd name="connsiteX9" fmla="*/ 187748 w 1281780"/>
                  <a:gd name="connsiteY9" fmla="*/ 100086 h 103751"/>
                  <a:gd name="connsiteX10" fmla="*/ 198178 w 1281780"/>
                  <a:gd name="connsiteY10" fmla="*/ 89656 h 103751"/>
                  <a:gd name="connsiteX11" fmla="*/ 212085 w 1281780"/>
                  <a:gd name="connsiteY11" fmla="*/ 68795 h 103751"/>
                  <a:gd name="connsiteX12" fmla="*/ 215562 w 1281780"/>
                  <a:gd name="connsiteY12" fmla="*/ 54888 h 103751"/>
                  <a:gd name="connsiteX13" fmla="*/ 243377 w 1281780"/>
                  <a:gd name="connsiteY13" fmla="*/ 30550 h 103751"/>
                  <a:gd name="connsiteX14" fmla="*/ 253807 w 1281780"/>
                  <a:gd name="connsiteY14" fmla="*/ 23596 h 103751"/>
                  <a:gd name="connsiteX15" fmla="*/ 278145 w 1281780"/>
                  <a:gd name="connsiteY15" fmla="*/ 16643 h 103751"/>
                  <a:gd name="connsiteX16" fmla="*/ 288575 w 1281780"/>
                  <a:gd name="connsiteY16" fmla="*/ 20120 h 103751"/>
                  <a:gd name="connsiteX17" fmla="*/ 326820 w 1281780"/>
                  <a:gd name="connsiteY17" fmla="*/ 23596 h 103751"/>
                  <a:gd name="connsiteX18" fmla="*/ 347681 w 1281780"/>
                  <a:gd name="connsiteY18" fmla="*/ 37504 h 103751"/>
                  <a:gd name="connsiteX19" fmla="*/ 358111 w 1281780"/>
                  <a:gd name="connsiteY19" fmla="*/ 68795 h 103751"/>
                  <a:gd name="connsiteX20" fmla="*/ 361588 w 1281780"/>
                  <a:gd name="connsiteY20" fmla="*/ 79225 h 103751"/>
                  <a:gd name="connsiteX21" fmla="*/ 372018 w 1281780"/>
                  <a:gd name="connsiteY21" fmla="*/ 86179 h 103751"/>
                  <a:gd name="connsiteX22" fmla="*/ 431124 w 1281780"/>
                  <a:gd name="connsiteY22" fmla="*/ 82702 h 103751"/>
                  <a:gd name="connsiteX23" fmla="*/ 441554 w 1281780"/>
                  <a:gd name="connsiteY23" fmla="*/ 79225 h 103751"/>
                  <a:gd name="connsiteX24" fmla="*/ 448508 w 1281780"/>
                  <a:gd name="connsiteY24" fmla="*/ 68795 h 103751"/>
                  <a:gd name="connsiteX25" fmla="*/ 455462 w 1281780"/>
                  <a:gd name="connsiteY25" fmla="*/ 47934 h 103751"/>
                  <a:gd name="connsiteX26" fmla="*/ 469369 w 1281780"/>
                  <a:gd name="connsiteY26" fmla="*/ 27073 h 103751"/>
                  <a:gd name="connsiteX27" fmla="*/ 472846 w 1281780"/>
                  <a:gd name="connsiteY27" fmla="*/ 16643 h 103751"/>
                  <a:gd name="connsiteX28" fmla="*/ 483276 w 1281780"/>
                  <a:gd name="connsiteY28" fmla="*/ 13166 h 103751"/>
                  <a:gd name="connsiteX29" fmla="*/ 493707 w 1281780"/>
                  <a:gd name="connsiteY29" fmla="*/ 6212 h 103751"/>
                  <a:gd name="connsiteX30" fmla="*/ 559766 w 1281780"/>
                  <a:gd name="connsiteY30" fmla="*/ 13166 h 103751"/>
                  <a:gd name="connsiteX31" fmla="*/ 570196 w 1281780"/>
                  <a:gd name="connsiteY31" fmla="*/ 20120 h 103751"/>
                  <a:gd name="connsiteX32" fmla="*/ 584104 w 1281780"/>
                  <a:gd name="connsiteY32" fmla="*/ 37504 h 103751"/>
                  <a:gd name="connsiteX33" fmla="*/ 598011 w 1281780"/>
                  <a:gd name="connsiteY33" fmla="*/ 58364 h 103751"/>
                  <a:gd name="connsiteX34" fmla="*/ 615395 w 1281780"/>
                  <a:gd name="connsiteY34" fmla="*/ 86179 h 103751"/>
                  <a:gd name="connsiteX35" fmla="*/ 671024 w 1281780"/>
                  <a:gd name="connsiteY35" fmla="*/ 82702 h 103751"/>
                  <a:gd name="connsiteX36" fmla="*/ 688408 w 1281780"/>
                  <a:gd name="connsiteY36" fmla="*/ 54888 h 103751"/>
                  <a:gd name="connsiteX37" fmla="*/ 695361 w 1281780"/>
                  <a:gd name="connsiteY37" fmla="*/ 34027 h 103751"/>
                  <a:gd name="connsiteX38" fmla="*/ 712745 w 1281780"/>
                  <a:gd name="connsiteY38" fmla="*/ 13166 h 103751"/>
                  <a:gd name="connsiteX39" fmla="*/ 723176 w 1281780"/>
                  <a:gd name="connsiteY39" fmla="*/ 6212 h 103751"/>
                  <a:gd name="connsiteX40" fmla="*/ 782281 w 1281780"/>
                  <a:gd name="connsiteY40" fmla="*/ 16643 h 103751"/>
                  <a:gd name="connsiteX41" fmla="*/ 792712 w 1281780"/>
                  <a:gd name="connsiteY41" fmla="*/ 20120 h 103751"/>
                  <a:gd name="connsiteX42" fmla="*/ 813573 w 1281780"/>
                  <a:gd name="connsiteY42" fmla="*/ 34027 h 103751"/>
                  <a:gd name="connsiteX43" fmla="*/ 824003 w 1281780"/>
                  <a:gd name="connsiteY43" fmla="*/ 40980 h 103751"/>
                  <a:gd name="connsiteX44" fmla="*/ 827480 w 1281780"/>
                  <a:gd name="connsiteY44" fmla="*/ 51411 h 103751"/>
                  <a:gd name="connsiteX45" fmla="*/ 855294 w 1281780"/>
                  <a:gd name="connsiteY45" fmla="*/ 75749 h 103751"/>
                  <a:gd name="connsiteX46" fmla="*/ 865725 w 1281780"/>
                  <a:gd name="connsiteY46" fmla="*/ 82702 h 103751"/>
                  <a:gd name="connsiteX47" fmla="*/ 900493 w 1281780"/>
                  <a:gd name="connsiteY47" fmla="*/ 75749 h 103751"/>
                  <a:gd name="connsiteX48" fmla="*/ 910923 w 1281780"/>
                  <a:gd name="connsiteY48" fmla="*/ 68795 h 103751"/>
                  <a:gd name="connsiteX49" fmla="*/ 917877 w 1281780"/>
                  <a:gd name="connsiteY49" fmla="*/ 58364 h 103751"/>
                  <a:gd name="connsiteX50" fmla="*/ 928307 w 1281780"/>
                  <a:gd name="connsiteY50" fmla="*/ 37504 h 103751"/>
                  <a:gd name="connsiteX51" fmla="*/ 931784 w 1281780"/>
                  <a:gd name="connsiteY51" fmla="*/ 23596 h 103751"/>
                  <a:gd name="connsiteX52" fmla="*/ 942215 w 1281780"/>
                  <a:gd name="connsiteY52" fmla="*/ 16643 h 103751"/>
                  <a:gd name="connsiteX53" fmla="*/ 966552 w 1281780"/>
                  <a:gd name="connsiteY53" fmla="*/ 9689 h 103751"/>
                  <a:gd name="connsiteX54" fmla="*/ 1025658 w 1281780"/>
                  <a:gd name="connsiteY54" fmla="*/ 13166 h 103751"/>
                  <a:gd name="connsiteX55" fmla="*/ 1032611 w 1281780"/>
                  <a:gd name="connsiteY55" fmla="*/ 23596 h 103751"/>
                  <a:gd name="connsiteX56" fmla="*/ 1043042 w 1281780"/>
                  <a:gd name="connsiteY56" fmla="*/ 27073 h 103751"/>
                  <a:gd name="connsiteX57" fmla="*/ 1053472 w 1281780"/>
                  <a:gd name="connsiteY57" fmla="*/ 47934 h 103751"/>
                  <a:gd name="connsiteX58" fmla="*/ 1063903 w 1281780"/>
                  <a:gd name="connsiteY58" fmla="*/ 68795 h 103751"/>
                  <a:gd name="connsiteX59" fmla="*/ 1084764 w 1281780"/>
                  <a:gd name="connsiteY59" fmla="*/ 75749 h 103751"/>
                  <a:gd name="connsiteX60" fmla="*/ 1164730 w 1281780"/>
                  <a:gd name="connsiteY60" fmla="*/ 72272 h 103751"/>
                  <a:gd name="connsiteX61" fmla="*/ 1171684 w 1281780"/>
                  <a:gd name="connsiteY61" fmla="*/ 51411 h 103751"/>
                  <a:gd name="connsiteX62" fmla="*/ 1189068 w 1281780"/>
                  <a:gd name="connsiteY62" fmla="*/ 34027 h 103751"/>
                  <a:gd name="connsiteX63" fmla="*/ 1192545 w 1281780"/>
                  <a:gd name="connsiteY63" fmla="*/ 23596 h 103751"/>
                  <a:gd name="connsiteX64" fmla="*/ 1213405 w 1281780"/>
                  <a:gd name="connsiteY64" fmla="*/ 13166 h 103751"/>
                  <a:gd name="connsiteX65" fmla="*/ 1279465 w 1281780"/>
                  <a:gd name="connsiteY65" fmla="*/ 9689 h 10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281780" h="103751">
                    <a:moveTo>
                      <a:pt x="0" y="82702"/>
                    </a:moveTo>
                    <a:cubicBezTo>
                      <a:pt x="2318" y="79225"/>
                      <a:pt x="5257" y="76090"/>
                      <a:pt x="6954" y="72272"/>
                    </a:cubicBezTo>
                    <a:cubicBezTo>
                      <a:pt x="10066" y="65271"/>
                      <a:pt x="17234" y="32666"/>
                      <a:pt x="27815" y="30550"/>
                    </a:cubicBezTo>
                    <a:lnTo>
                      <a:pt x="45199" y="27073"/>
                    </a:lnTo>
                    <a:cubicBezTo>
                      <a:pt x="59106" y="28232"/>
                      <a:pt x="73474" y="26815"/>
                      <a:pt x="86920" y="30550"/>
                    </a:cubicBezTo>
                    <a:cubicBezTo>
                      <a:pt x="94972" y="32787"/>
                      <a:pt x="107781" y="44457"/>
                      <a:pt x="107781" y="44457"/>
                    </a:cubicBezTo>
                    <a:cubicBezTo>
                      <a:pt x="116915" y="58158"/>
                      <a:pt x="116722" y="55886"/>
                      <a:pt x="121688" y="75749"/>
                    </a:cubicBezTo>
                    <a:cubicBezTo>
                      <a:pt x="123776" y="84101"/>
                      <a:pt x="124615" y="94083"/>
                      <a:pt x="132119" y="100086"/>
                    </a:cubicBezTo>
                    <a:cubicBezTo>
                      <a:pt x="134981" y="102375"/>
                      <a:pt x="139072" y="102404"/>
                      <a:pt x="142549" y="103563"/>
                    </a:cubicBezTo>
                    <a:cubicBezTo>
                      <a:pt x="157615" y="102404"/>
                      <a:pt x="173088" y="103751"/>
                      <a:pt x="187748" y="100086"/>
                    </a:cubicBezTo>
                    <a:cubicBezTo>
                      <a:pt x="192518" y="98894"/>
                      <a:pt x="195159" y="93537"/>
                      <a:pt x="198178" y="89656"/>
                    </a:cubicBezTo>
                    <a:cubicBezTo>
                      <a:pt x="203309" y="83059"/>
                      <a:pt x="212085" y="68795"/>
                      <a:pt x="212085" y="68795"/>
                    </a:cubicBezTo>
                    <a:cubicBezTo>
                      <a:pt x="213244" y="64159"/>
                      <a:pt x="213680" y="59280"/>
                      <a:pt x="215562" y="54888"/>
                    </a:cubicBezTo>
                    <a:cubicBezTo>
                      <a:pt x="221357" y="41366"/>
                      <a:pt x="230627" y="39050"/>
                      <a:pt x="243377" y="30550"/>
                    </a:cubicBezTo>
                    <a:cubicBezTo>
                      <a:pt x="246854" y="28232"/>
                      <a:pt x="249843" y="24917"/>
                      <a:pt x="253807" y="23596"/>
                    </a:cubicBezTo>
                    <a:cubicBezTo>
                      <a:pt x="268771" y="18609"/>
                      <a:pt x="260682" y="21009"/>
                      <a:pt x="278145" y="16643"/>
                    </a:cubicBezTo>
                    <a:cubicBezTo>
                      <a:pt x="281622" y="17802"/>
                      <a:pt x="284947" y="19602"/>
                      <a:pt x="288575" y="20120"/>
                    </a:cubicBezTo>
                    <a:cubicBezTo>
                      <a:pt x="301247" y="21930"/>
                      <a:pt x="314539" y="19984"/>
                      <a:pt x="326820" y="23596"/>
                    </a:cubicBezTo>
                    <a:cubicBezTo>
                      <a:pt x="334838" y="25954"/>
                      <a:pt x="347681" y="37504"/>
                      <a:pt x="347681" y="37504"/>
                    </a:cubicBezTo>
                    <a:lnTo>
                      <a:pt x="358111" y="68795"/>
                    </a:lnTo>
                    <a:cubicBezTo>
                      <a:pt x="359270" y="72272"/>
                      <a:pt x="358539" y="77192"/>
                      <a:pt x="361588" y="79225"/>
                    </a:cubicBezTo>
                    <a:lnTo>
                      <a:pt x="372018" y="86179"/>
                    </a:lnTo>
                    <a:cubicBezTo>
                      <a:pt x="391720" y="85020"/>
                      <a:pt x="411486" y="84666"/>
                      <a:pt x="431124" y="82702"/>
                    </a:cubicBezTo>
                    <a:cubicBezTo>
                      <a:pt x="434771" y="82337"/>
                      <a:pt x="438692" y="81514"/>
                      <a:pt x="441554" y="79225"/>
                    </a:cubicBezTo>
                    <a:cubicBezTo>
                      <a:pt x="444817" y="76615"/>
                      <a:pt x="446190" y="72272"/>
                      <a:pt x="448508" y="68795"/>
                    </a:cubicBezTo>
                    <a:cubicBezTo>
                      <a:pt x="450826" y="61841"/>
                      <a:pt x="451396" y="54033"/>
                      <a:pt x="455462" y="47934"/>
                    </a:cubicBezTo>
                    <a:cubicBezTo>
                      <a:pt x="460098" y="40980"/>
                      <a:pt x="466726" y="35001"/>
                      <a:pt x="469369" y="27073"/>
                    </a:cubicBezTo>
                    <a:cubicBezTo>
                      <a:pt x="470528" y="23596"/>
                      <a:pt x="470255" y="19234"/>
                      <a:pt x="472846" y="16643"/>
                    </a:cubicBezTo>
                    <a:cubicBezTo>
                      <a:pt x="475437" y="14052"/>
                      <a:pt x="479998" y="14805"/>
                      <a:pt x="483276" y="13166"/>
                    </a:cubicBezTo>
                    <a:cubicBezTo>
                      <a:pt x="487014" y="11297"/>
                      <a:pt x="490230" y="8530"/>
                      <a:pt x="493707" y="6212"/>
                    </a:cubicBezTo>
                    <a:cubicBezTo>
                      <a:pt x="498808" y="6531"/>
                      <a:pt x="542399" y="4482"/>
                      <a:pt x="559766" y="13166"/>
                    </a:cubicBezTo>
                    <a:cubicBezTo>
                      <a:pt x="563503" y="15035"/>
                      <a:pt x="566719" y="17802"/>
                      <a:pt x="570196" y="20120"/>
                    </a:cubicBezTo>
                    <a:cubicBezTo>
                      <a:pt x="578026" y="43608"/>
                      <a:pt x="567167" y="18148"/>
                      <a:pt x="584104" y="37504"/>
                    </a:cubicBezTo>
                    <a:cubicBezTo>
                      <a:pt x="589607" y="43793"/>
                      <a:pt x="598011" y="58364"/>
                      <a:pt x="598011" y="58364"/>
                    </a:cubicBezTo>
                    <a:cubicBezTo>
                      <a:pt x="606285" y="83189"/>
                      <a:pt x="598865" y="75159"/>
                      <a:pt x="615395" y="86179"/>
                    </a:cubicBezTo>
                    <a:cubicBezTo>
                      <a:pt x="633938" y="85020"/>
                      <a:pt x="652672" y="85600"/>
                      <a:pt x="671024" y="82702"/>
                    </a:cubicBezTo>
                    <a:cubicBezTo>
                      <a:pt x="684594" y="80559"/>
                      <a:pt x="685324" y="64142"/>
                      <a:pt x="688408" y="54888"/>
                    </a:cubicBezTo>
                    <a:cubicBezTo>
                      <a:pt x="688410" y="54883"/>
                      <a:pt x="695357" y="34032"/>
                      <a:pt x="695361" y="34027"/>
                    </a:cubicBezTo>
                    <a:cubicBezTo>
                      <a:pt x="702198" y="23771"/>
                      <a:pt x="702706" y="21531"/>
                      <a:pt x="712745" y="13166"/>
                    </a:cubicBezTo>
                    <a:cubicBezTo>
                      <a:pt x="715955" y="10491"/>
                      <a:pt x="719699" y="8530"/>
                      <a:pt x="723176" y="6212"/>
                    </a:cubicBezTo>
                    <a:cubicBezTo>
                      <a:pt x="812304" y="12579"/>
                      <a:pt x="748996" y="0"/>
                      <a:pt x="782281" y="16643"/>
                    </a:cubicBezTo>
                    <a:cubicBezTo>
                      <a:pt x="785559" y="18282"/>
                      <a:pt x="789508" y="18340"/>
                      <a:pt x="792712" y="20120"/>
                    </a:cubicBezTo>
                    <a:cubicBezTo>
                      <a:pt x="800018" y="24179"/>
                      <a:pt x="806619" y="29391"/>
                      <a:pt x="813573" y="34027"/>
                    </a:cubicBezTo>
                    <a:lnTo>
                      <a:pt x="824003" y="40980"/>
                    </a:lnTo>
                    <a:cubicBezTo>
                      <a:pt x="825162" y="44457"/>
                      <a:pt x="825841" y="48133"/>
                      <a:pt x="827480" y="51411"/>
                    </a:cubicBezTo>
                    <a:cubicBezTo>
                      <a:pt x="834722" y="65895"/>
                      <a:pt x="839652" y="65321"/>
                      <a:pt x="855294" y="75749"/>
                    </a:cubicBezTo>
                    <a:lnTo>
                      <a:pt x="865725" y="82702"/>
                    </a:lnTo>
                    <a:cubicBezTo>
                      <a:pt x="874684" y="81422"/>
                      <a:pt x="890788" y="80601"/>
                      <a:pt x="900493" y="75749"/>
                    </a:cubicBezTo>
                    <a:cubicBezTo>
                      <a:pt x="904230" y="73880"/>
                      <a:pt x="907446" y="71113"/>
                      <a:pt x="910923" y="68795"/>
                    </a:cubicBezTo>
                    <a:cubicBezTo>
                      <a:pt x="913241" y="65318"/>
                      <a:pt x="916008" y="62102"/>
                      <a:pt x="917877" y="58364"/>
                    </a:cubicBezTo>
                    <a:cubicBezTo>
                      <a:pt x="932274" y="29572"/>
                      <a:pt x="908378" y="67399"/>
                      <a:pt x="928307" y="37504"/>
                    </a:cubicBezTo>
                    <a:cubicBezTo>
                      <a:pt x="929466" y="32868"/>
                      <a:pt x="929133" y="27572"/>
                      <a:pt x="931784" y="23596"/>
                    </a:cubicBezTo>
                    <a:cubicBezTo>
                      <a:pt x="934102" y="20119"/>
                      <a:pt x="938477" y="18512"/>
                      <a:pt x="942215" y="16643"/>
                    </a:cubicBezTo>
                    <a:cubicBezTo>
                      <a:pt x="947204" y="14148"/>
                      <a:pt x="962094" y="10804"/>
                      <a:pt x="966552" y="9689"/>
                    </a:cubicBezTo>
                    <a:cubicBezTo>
                      <a:pt x="986254" y="10848"/>
                      <a:pt x="1006345" y="9100"/>
                      <a:pt x="1025658" y="13166"/>
                    </a:cubicBezTo>
                    <a:cubicBezTo>
                      <a:pt x="1029747" y="14027"/>
                      <a:pt x="1029348" y="20986"/>
                      <a:pt x="1032611" y="23596"/>
                    </a:cubicBezTo>
                    <a:cubicBezTo>
                      <a:pt x="1035473" y="25886"/>
                      <a:pt x="1039565" y="25914"/>
                      <a:pt x="1043042" y="27073"/>
                    </a:cubicBezTo>
                    <a:cubicBezTo>
                      <a:pt x="1051781" y="53289"/>
                      <a:pt x="1039994" y="20977"/>
                      <a:pt x="1053472" y="47934"/>
                    </a:cubicBezTo>
                    <a:cubicBezTo>
                      <a:pt x="1056744" y="54478"/>
                      <a:pt x="1056657" y="64266"/>
                      <a:pt x="1063903" y="68795"/>
                    </a:cubicBezTo>
                    <a:cubicBezTo>
                      <a:pt x="1070119" y="72680"/>
                      <a:pt x="1084764" y="75749"/>
                      <a:pt x="1084764" y="75749"/>
                    </a:cubicBezTo>
                    <a:cubicBezTo>
                      <a:pt x="1111419" y="74590"/>
                      <a:pt x="1139038" y="79466"/>
                      <a:pt x="1164730" y="72272"/>
                    </a:cubicBezTo>
                    <a:cubicBezTo>
                      <a:pt x="1171788" y="70296"/>
                      <a:pt x="1167619" y="57510"/>
                      <a:pt x="1171684" y="51411"/>
                    </a:cubicBezTo>
                    <a:cubicBezTo>
                      <a:pt x="1180955" y="37503"/>
                      <a:pt x="1175160" y="43298"/>
                      <a:pt x="1189068" y="34027"/>
                    </a:cubicBezTo>
                    <a:cubicBezTo>
                      <a:pt x="1190227" y="30550"/>
                      <a:pt x="1190255" y="26458"/>
                      <a:pt x="1192545" y="23596"/>
                    </a:cubicBezTo>
                    <a:cubicBezTo>
                      <a:pt x="1197446" y="17470"/>
                      <a:pt x="1206535" y="15456"/>
                      <a:pt x="1213405" y="13166"/>
                    </a:cubicBezTo>
                    <a:cubicBezTo>
                      <a:pt x="1281780" y="16765"/>
                      <a:pt x="1279465" y="38693"/>
                      <a:pt x="1279465" y="9689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4" name="Textfeld 103"/>
            <p:cNvSpPr txBox="1"/>
            <p:nvPr/>
          </p:nvSpPr>
          <p:spPr>
            <a:xfrm>
              <a:off x="3867150" y="3810000"/>
              <a:ext cx="14668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REAL </a:t>
              </a:r>
            </a:p>
            <a:p>
              <a:pPr algn="ctr"/>
              <a:r>
                <a:rPr lang="es-MX" sz="1600" b="1" dirty="0" smtClean="0"/>
                <a:t>WORLD</a:t>
              </a:r>
            </a:p>
            <a:p>
              <a:pPr algn="ctr"/>
              <a:r>
                <a:rPr lang="es-MX" sz="1600" b="1" dirty="0" smtClean="0"/>
                <a:t>EXPERIMENTS</a:t>
              </a:r>
              <a:endParaRPr lang="en-GB" sz="1600" b="1" dirty="0"/>
            </a:p>
          </p:txBody>
        </p:sp>
      </p:grpSp>
      <p:sp>
        <p:nvSpPr>
          <p:cNvPr id="109" name="Rechteck 108"/>
          <p:cNvSpPr/>
          <p:nvPr/>
        </p:nvSpPr>
        <p:spPr>
          <a:xfrm>
            <a:off x="381000" y="75438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0"/>
            <a:ext cx="8229600" cy="914400"/>
          </a:xfrm>
        </p:spPr>
        <p:txBody>
          <a:bodyPr/>
          <a:lstStyle/>
          <a:p>
            <a:r>
              <a:rPr lang="es-MX" dirty="0" smtClean="0"/>
              <a:t>real world experiments</a:t>
            </a:r>
            <a:endParaRPr lang="en-GB" dirty="0"/>
          </a:p>
        </p:txBody>
      </p:sp>
      <p:pic>
        <p:nvPicPr>
          <p:cNvPr id="4" name="Picture 48" descr="locking%20loo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112" y="1589088"/>
            <a:ext cx="2630487" cy="351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047750" y="1073150"/>
            <a:ext cx="287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quantum communication  </a:t>
            </a:r>
            <a:endParaRPr lang="en-GB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419058" y="5841271"/>
            <a:ext cx="6428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PHOTONS  HAVE  </a:t>
            </a:r>
            <a:r>
              <a:rPr lang="es-MX" sz="2000" b="1" u="sng" dirty="0" smtClean="0"/>
              <a:t>NO</a:t>
            </a:r>
            <a:r>
              <a:rPr lang="es-MX" sz="2000" b="1" dirty="0" smtClean="0"/>
              <a:t>  NON-RELATIVISTIC  APPROXIMATION</a:t>
            </a:r>
            <a:endParaRPr lang="en-GB" sz="2000" b="1" dirty="0"/>
          </a:p>
        </p:txBody>
      </p:sp>
      <p:sp>
        <p:nvSpPr>
          <p:cNvPr id="12" name="Rechteck 11"/>
          <p:cNvSpPr/>
          <p:nvPr/>
        </p:nvSpPr>
        <p:spPr>
          <a:xfrm>
            <a:off x="381000" y="75438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89" y="1625600"/>
            <a:ext cx="3510229" cy="3454400"/>
          </a:xfrm>
          <a:prstGeom prst="rect">
            <a:avLst/>
          </a:prstGeom>
        </p:spPr>
      </p:pic>
      <p:sp>
        <p:nvSpPr>
          <p:cNvPr id="14" name="Textfeld 5"/>
          <p:cNvSpPr txBox="1"/>
          <p:nvPr/>
        </p:nvSpPr>
        <p:spPr>
          <a:xfrm>
            <a:off x="5022850" y="1085850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spacebased experiments</a:t>
            </a:r>
            <a:endParaRPr lang="en-GB" sz="2000" b="1" dirty="0"/>
          </a:p>
        </p:txBody>
      </p:sp>
      <p:sp>
        <p:nvSpPr>
          <p:cNvPr id="15" name="Textfeld 5"/>
          <p:cNvSpPr txBox="1"/>
          <p:nvPr/>
        </p:nvSpPr>
        <p:spPr>
          <a:xfrm>
            <a:off x="6102350" y="5111750"/>
            <a:ext cx="2525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Rideout, et. al. arXiv:1206.4949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38150" y="218970"/>
            <a:ext cx="8229600" cy="914400"/>
          </a:xfrm>
        </p:spPr>
        <p:txBody>
          <a:bodyPr/>
          <a:lstStyle/>
          <a:p>
            <a:r>
              <a:rPr lang="en-US" dirty="0" smtClean="0"/>
              <a:t>relativistic quantum information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38150" y="113337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1133370"/>
            <a:ext cx="9398000" cy="550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3" rIns="91424" bIns="45713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800" dirty="0" smtClean="0"/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/>
              <a:t>information in a relativistic quantum world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avities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etectors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ocalized wave-packets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/>
              <a:t>g</a:t>
            </a:r>
            <a:r>
              <a:rPr lang="en-US" sz="2800" dirty="0" smtClean="0">
                <a:solidFill>
                  <a:schemeClr val="tx1"/>
                </a:solidFill>
              </a:rPr>
              <a:t>ravity effects on quantum properties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/>
              <a:t>get real: earth-based and space-based experiments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rgbClr val="FF99CC"/>
              </a:buClr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99CC"/>
              </a:buClr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           </a:t>
            </a:r>
          </a:p>
        </p:txBody>
      </p:sp>
      <p:pic>
        <p:nvPicPr>
          <p:cNvPr id="8" name="Picture 14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79366" y="2346471"/>
            <a:ext cx="2102634" cy="2121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hteck 206"/>
          <p:cNvSpPr/>
          <p:nvPr/>
        </p:nvSpPr>
        <p:spPr>
          <a:xfrm>
            <a:off x="520700" y="3365500"/>
            <a:ext cx="8343900" cy="1733550"/>
          </a:xfrm>
          <a:prstGeom prst="rect">
            <a:avLst/>
          </a:prstGeom>
          <a:solidFill>
            <a:schemeClr val="accent6">
              <a:lumMod val="5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315913" y="0"/>
            <a:ext cx="8512175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entanglement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81000" y="754063"/>
            <a:ext cx="836295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uppieren 110"/>
          <p:cNvGrpSpPr>
            <a:grpSpLocks/>
          </p:cNvGrpSpPr>
          <p:nvPr/>
        </p:nvGrpSpPr>
        <p:grpSpPr bwMode="auto">
          <a:xfrm>
            <a:off x="4398963" y="3735388"/>
            <a:ext cx="150812" cy="334962"/>
            <a:chOff x="1336878" y="4185784"/>
            <a:chExt cx="151299" cy="336220"/>
          </a:xfrm>
        </p:grpSpPr>
        <p:sp>
          <p:nvSpPr>
            <p:cNvPr id="154" name="Rechteck 153"/>
            <p:cNvSpPr/>
            <p:nvPr/>
          </p:nvSpPr>
          <p:spPr>
            <a:xfrm>
              <a:off x="1336878" y="4185784"/>
              <a:ext cx="151299" cy="1705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1336878" y="4351504"/>
              <a:ext cx="151299" cy="1705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3" name="Gruppieren 111"/>
          <p:cNvGrpSpPr>
            <a:grpSpLocks/>
          </p:cNvGrpSpPr>
          <p:nvPr/>
        </p:nvGrpSpPr>
        <p:grpSpPr bwMode="auto">
          <a:xfrm>
            <a:off x="4543425" y="3735388"/>
            <a:ext cx="152400" cy="336550"/>
            <a:chOff x="1336878" y="4185784"/>
            <a:chExt cx="151299" cy="336220"/>
          </a:xfrm>
        </p:grpSpPr>
        <p:sp>
          <p:nvSpPr>
            <p:cNvPr id="152" name="Rechteck 151"/>
            <p:cNvSpPr/>
            <p:nvPr/>
          </p:nvSpPr>
          <p:spPr>
            <a:xfrm>
              <a:off x="1336878" y="4185784"/>
              <a:ext cx="151299" cy="1712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1336878" y="4350722"/>
              <a:ext cx="151299" cy="1712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179" name="Textfeld 173"/>
          <p:cNvSpPr txBox="1">
            <a:spLocks noChangeArrowheads="1"/>
          </p:cNvSpPr>
          <p:nvPr/>
        </p:nvSpPr>
        <p:spPr bwMode="auto">
          <a:xfrm>
            <a:off x="3821113" y="4087813"/>
            <a:ext cx="1543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entangled pair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66" name="Picture 16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00298" y="1346200"/>
            <a:ext cx="3567439" cy="1099553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2438400" y="1473200"/>
            <a:ext cx="622300" cy="80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81000" y="75438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75" name="Text Box 65"/>
          <p:cNvSpPr txBox="1">
            <a:spLocks noChangeArrowheads="1"/>
          </p:cNvSpPr>
          <p:nvPr/>
        </p:nvSpPr>
        <p:spPr bwMode="auto">
          <a:xfrm>
            <a:off x="263024" y="1347788"/>
            <a:ext cx="69119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8" tIns="50385" rIns="100768" bIns="50385">
            <a:prstTxWarp prst="textNoShape">
              <a:avLst/>
            </a:prstTxWarp>
            <a:spAutoFit/>
          </a:bodyPr>
          <a:lstStyle/>
          <a:p>
            <a:pPr defTabSz="1008063" eaLnBrk="1" hangingPunct="1">
              <a:spcBef>
                <a:spcPct val="50000"/>
              </a:spcBef>
            </a:pPr>
            <a:endParaRPr lang="en-US" sz="2400" b="1">
              <a:solidFill>
                <a:schemeClr val="tx1"/>
              </a:solidFill>
              <a:latin typeface="Arial" charset="0"/>
            </a:endParaRPr>
          </a:p>
          <a:p>
            <a:pPr defTabSz="1008063" eaLnBrk="1" hangingPunct="1">
              <a:spcBef>
                <a:spcPct val="50000"/>
              </a:spcBef>
            </a:pPr>
            <a:endParaRPr 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8" name="Titel 1"/>
          <p:cNvSpPr txBox="1">
            <a:spLocks/>
          </p:cNvSpPr>
          <p:nvPr/>
        </p:nvSpPr>
        <p:spPr>
          <a:xfrm>
            <a:off x="315913" y="0"/>
            <a:ext cx="8512175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inertial cavity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20332" y="1915692"/>
            <a:ext cx="402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field equation</a:t>
            </a: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1" y="1619878"/>
            <a:ext cx="2277619" cy="869321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637673" y="2719802"/>
            <a:ext cx="511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solutions: plane waves+ boundary 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56389" y="4511839"/>
            <a:ext cx="511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creation and annihilation operators</a:t>
            </a: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-2656974" y="715877"/>
            <a:ext cx="9144000" cy="1056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Minkowski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coordinates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79" y="1060450"/>
            <a:ext cx="656920" cy="37465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388100" y="1219200"/>
            <a:ext cx="165100" cy="139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H="1" flipV="1">
            <a:off x="6159500" y="1841500"/>
            <a:ext cx="2540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H="1" flipV="1">
            <a:off x="6946900" y="1574800"/>
            <a:ext cx="2540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H="1" flipV="1">
            <a:off x="5029200" y="2133600"/>
            <a:ext cx="2540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H="1" flipV="1">
            <a:off x="6032500" y="3987800"/>
            <a:ext cx="2540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 flipV="1">
            <a:off x="7505700" y="4445000"/>
            <a:ext cx="3429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 flipV="1">
            <a:off x="7632700" y="3136900"/>
            <a:ext cx="3429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flipH="1" flipV="1">
            <a:off x="8115300" y="2971800"/>
            <a:ext cx="3429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H="1" flipV="1">
            <a:off x="7962900" y="2425700"/>
            <a:ext cx="977900" cy="203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H="1" flipV="1">
            <a:off x="8102600" y="1739900"/>
            <a:ext cx="10414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H="1" flipV="1">
            <a:off x="5156200" y="3149600"/>
            <a:ext cx="2921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 flipV="1">
            <a:off x="7645400" y="1244600"/>
            <a:ext cx="2667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H="1" flipV="1">
            <a:off x="7924800" y="1841500"/>
            <a:ext cx="2794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 flipV="1">
            <a:off x="7785100" y="2082800"/>
            <a:ext cx="190500" cy="203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60900" y="1816100"/>
            <a:ext cx="622300" cy="215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823200" y="3263900"/>
            <a:ext cx="622300" cy="215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422400" y="4914900"/>
            <a:ext cx="1752600" cy="4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31"/>
          <p:cNvGrpSpPr/>
          <p:nvPr/>
        </p:nvGrpSpPr>
        <p:grpSpPr>
          <a:xfrm>
            <a:off x="625310" y="5317289"/>
            <a:ext cx="4748127" cy="609600"/>
            <a:chOff x="358610" y="4567989"/>
            <a:chExt cx="4748127" cy="609600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2171" y="4697709"/>
              <a:ext cx="3614566" cy="395658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610" y="4567989"/>
              <a:ext cx="1181100" cy="609600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161" y="1335552"/>
            <a:ext cx="3508208" cy="41588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1" y="3076958"/>
            <a:ext cx="3816350" cy="119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65"/>
          <p:cNvSpPr txBox="1">
            <a:spLocks noChangeArrowheads="1"/>
          </p:cNvSpPr>
          <p:nvPr/>
        </p:nvSpPr>
        <p:spPr bwMode="auto">
          <a:xfrm>
            <a:off x="263024" y="1347788"/>
            <a:ext cx="69119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8" tIns="50385" rIns="100768" bIns="50385">
            <a:prstTxWarp prst="textNoShape">
              <a:avLst/>
            </a:prstTxWarp>
            <a:spAutoFit/>
          </a:bodyPr>
          <a:lstStyle/>
          <a:p>
            <a:pPr defTabSz="1008063" eaLnBrk="1" hangingPunct="1">
              <a:spcBef>
                <a:spcPct val="50000"/>
              </a:spcBef>
            </a:pPr>
            <a:endParaRPr lang="en-US" sz="2400" b="1">
              <a:solidFill>
                <a:schemeClr val="tx1"/>
              </a:solidFill>
              <a:latin typeface="Arial" charset="0"/>
            </a:endParaRPr>
          </a:p>
          <a:p>
            <a:pPr defTabSz="1008063" eaLnBrk="1" hangingPunct="1">
              <a:spcBef>
                <a:spcPct val="50000"/>
              </a:spcBef>
            </a:pPr>
            <a:endParaRPr 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8" name="Titel 1"/>
          <p:cNvSpPr txBox="1">
            <a:spLocks/>
          </p:cNvSpPr>
          <p:nvPr/>
        </p:nvSpPr>
        <p:spPr>
          <a:xfrm>
            <a:off x="315913" y="0"/>
            <a:ext cx="8512175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uniformly accelerated cavity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767" y="1891298"/>
            <a:ext cx="533734" cy="3413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519" y="4043279"/>
            <a:ext cx="1948448" cy="60469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97241" y="3513217"/>
            <a:ext cx="446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Klein-Gordon takes the same form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126" y="2586790"/>
            <a:ext cx="4861774" cy="410410"/>
          </a:xfrm>
          <a:prstGeom prst="rect">
            <a:avLst/>
          </a:prstGeom>
        </p:spPr>
      </p:pic>
      <p:sp>
        <p:nvSpPr>
          <p:cNvPr id="94" name="Rechteck 93"/>
          <p:cNvSpPr/>
          <p:nvPr/>
        </p:nvSpPr>
        <p:spPr>
          <a:xfrm>
            <a:off x="8356894" y="1698839"/>
            <a:ext cx="1574212" cy="141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784726" y="1490577"/>
            <a:ext cx="9144000" cy="1056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Rindler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coordinates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4500" y="1714499"/>
            <a:ext cx="469900" cy="1778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381000" y="75438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cxnSp>
        <p:nvCxnSpPr>
          <p:cNvPr id="50" name="Gerade Verbindung 168"/>
          <p:cNvCxnSpPr/>
          <p:nvPr/>
        </p:nvCxnSpPr>
        <p:spPr>
          <a:xfrm rot="5400000" flipH="1" flipV="1">
            <a:off x="7459581" y="3564031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171"/>
          <p:cNvCxnSpPr/>
          <p:nvPr/>
        </p:nvCxnSpPr>
        <p:spPr>
          <a:xfrm rot="5400000" flipH="1" flipV="1">
            <a:off x="7459581" y="3564031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679539" y="4652413"/>
            <a:ext cx="4070261" cy="39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54" tIns="41477" rIns="82954" bIns="41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Bogoliubov</a:t>
            </a:r>
            <a:r>
              <a:rPr lang="en-US" sz="2000" dirty="0" smtClean="0"/>
              <a:t> transformations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61" y="1449852"/>
            <a:ext cx="3418639" cy="405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>
          <a:xfrm>
            <a:off x="436697" y="223935"/>
            <a:ext cx="5219700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hteck 56"/>
          <p:cNvSpPr/>
          <p:nvPr/>
        </p:nvSpPr>
        <p:spPr>
          <a:xfrm>
            <a:off x="2352500" y="0"/>
            <a:ext cx="3421982" cy="342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 txBox="1">
            <a:spLocks/>
          </p:cNvSpPr>
          <p:nvPr/>
        </p:nvSpPr>
        <p:spPr>
          <a:xfrm>
            <a:off x="411411" y="160421"/>
            <a:ext cx="8304797" cy="1938421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/>
              <a:t>entangling moving cavities in non-inertial frames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61" y="1132352"/>
            <a:ext cx="3508208" cy="415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929" y="1771985"/>
            <a:ext cx="4005513" cy="3204411"/>
          </a:xfrm>
          <a:prstGeom prst="rect">
            <a:avLst/>
          </a:prstGeom>
        </p:spPr>
      </p:pic>
      <p:sp>
        <p:nvSpPr>
          <p:cNvPr id="7" name="Rechteck 11"/>
          <p:cNvSpPr/>
          <p:nvPr/>
        </p:nvSpPr>
        <p:spPr>
          <a:xfrm>
            <a:off x="381000" y="754380"/>
            <a:ext cx="8362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23706" y="820821"/>
            <a:ext cx="8304797" cy="1938421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577098" y="847558"/>
            <a:ext cx="8304797" cy="1938421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              </a:t>
            </a:r>
            <a:r>
              <a:rPr lang="en-US" dirty="0" err="1" smtClean="0"/>
              <a:t>Downes</a:t>
            </a:r>
            <a:r>
              <a:rPr lang="en-US" dirty="0" smtClean="0"/>
              <a:t>, Fuentes &amp; Ralph PRL 2011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9178" y="5066630"/>
            <a:ext cx="776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ability to entangle: depends on acceleration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59178" y="5559256"/>
            <a:ext cx="776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entanglement preserved: </a:t>
            </a:r>
          </a:p>
          <a:p>
            <a:r>
              <a:rPr lang="en-US" dirty="0" smtClean="0"/>
              <a:t>inertial or uniform acceleration motion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378" y="5598693"/>
            <a:ext cx="776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entangle two cavities:</a:t>
            </a:r>
          </a:p>
          <a:p>
            <a:r>
              <a:rPr lang="en-US" dirty="0" smtClean="0"/>
              <a:t>one inertial and one accelerated</a:t>
            </a:r>
            <a:endParaRPr lang="en-US" dirty="0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-2364874" y="5271167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417929" y="1384967"/>
            <a:ext cx="6216316" cy="30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607</Words>
  <Application>Microsoft Macintosh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http://rqinottingham.weebly.com/</vt:lpstr>
      <vt:lpstr>relativistic quantum information</vt:lpstr>
      <vt:lpstr>real world experiments</vt:lpstr>
      <vt:lpstr>relativistic quantum information</vt:lpstr>
      <vt:lpstr>Slide 6</vt:lpstr>
      <vt:lpstr>Slide 7</vt:lpstr>
      <vt:lpstr>Slide 8</vt:lpstr>
      <vt:lpstr>Slide 9</vt:lpstr>
      <vt:lpstr>non-uniform motion</vt:lpstr>
      <vt:lpstr>covariance matrix formalism</vt:lpstr>
      <vt:lpstr>general trajectories</vt:lpstr>
      <vt:lpstr>entanglement generated </vt:lpstr>
      <vt:lpstr>motion and gravity create entanglement</vt:lpstr>
      <vt:lpstr>entanglement resonances</vt:lpstr>
      <vt:lpstr>quantum gates</vt:lpstr>
      <vt:lpstr>Slide 17</vt:lpstr>
      <vt:lpstr>Slide 18</vt:lpstr>
      <vt:lpstr>Slide 19</vt:lpstr>
      <vt:lpstr>Slide 20</vt:lpstr>
    </vt:vector>
  </TitlesOfParts>
  <Company>University Of Nottingham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Mathematical Sciences</dc:creator>
  <cp:lastModifiedBy>Mathematical Sciences</cp:lastModifiedBy>
  <cp:revision>80</cp:revision>
  <dcterms:created xsi:type="dcterms:W3CDTF">2012-11-26T09:44:41Z</dcterms:created>
  <dcterms:modified xsi:type="dcterms:W3CDTF">2012-11-26T09:47:19Z</dcterms:modified>
</cp:coreProperties>
</file>